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56" r:id="rId1"/>
    <p:sldMasterId id="2147483648" r:id="rId2"/>
  </p:sldMasterIdLst>
  <p:notesMasterIdLst>
    <p:notesMasterId r:id="rId18"/>
  </p:notesMasterIdLst>
  <p:sldIdLst>
    <p:sldId id="262" r:id="rId3"/>
    <p:sldId id="305" r:id="rId4"/>
    <p:sldId id="256" r:id="rId5"/>
    <p:sldId id="283" r:id="rId6"/>
    <p:sldId id="284" r:id="rId7"/>
    <p:sldId id="270" r:id="rId8"/>
    <p:sldId id="273" r:id="rId9"/>
    <p:sldId id="278" r:id="rId10"/>
    <p:sldId id="296" r:id="rId11"/>
    <p:sldId id="258" r:id="rId12"/>
    <p:sldId id="295" r:id="rId13"/>
    <p:sldId id="297" r:id="rId14"/>
    <p:sldId id="259" r:id="rId15"/>
    <p:sldId id="261" r:id="rId16"/>
    <p:sldId id="263"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CEECB1-5B1F-4A1A-A3D1-3339D9F8AE9E}" v="29" dt="2023-12-18T14:19:52.482"/>
    <p1510:client id="{5FC42B46-9BD9-476D-A1F6-163FD1CA879B}" v="8" dt="2023-12-18T14:25:17.486"/>
    <p1510:client id="{8E1C8A8D-36B2-4942-8544-A4BB5F4AC9A6}" v="1" dt="2023-12-29T23:24:35.991"/>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 Richy" userId="c6671b56e182a3fe" providerId="Windows Live" clId="Web-{8E1C8A8D-36B2-4942-8544-A4BB5F4AC9A6}"/>
    <pc:docChg chg="addSld addMainMaster modMainMaster">
      <pc:chgData name="Chris Richy" userId="c6671b56e182a3fe" providerId="Windows Live" clId="Web-{8E1C8A8D-36B2-4942-8544-A4BB5F4AC9A6}" dt="2023-12-29T23:24:35.991" v="0"/>
      <pc:docMkLst>
        <pc:docMk/>
      </pc:docMkLst>
      <pc:sldChg chg="add">
        <pc:chgData name="Chris Richy" userId="c6671b56e182a3fe" providerId="Windows Live" clId="Web-{8E1C8A8D-36B2-4942-8544-A4BB5F4AC9A6}" dt="2023-12-29T23:24:35.991" v="0"/>
        <pc:sldMkLst>
          <pc:docMk/>
          <pc:sldMk cId="2470052688" sldId="305"/>
        </pc:sldMkLst>
      </pc:sldChg>
      <pc:sldMasterChg chg="add addSldLayout">
        <pc:chgData name="Chris Richy" userId="c6671b56e182a3fe" providerId="Windows Live" clId="Web-{8E1C8A8D-36B2-4942-8544-A4BB5F4AC9A6}" dt="2023-12-29T23:24:35.991" v="0"/>
        <pc:sldMasterMkLst>
          <pc:docMk/>
          <pc:sldMasterMk cId="1392577457" sldId="2147483648"/>
        </pc:sldMasterMkLst>
        <pc:sldLayoutChg chg="add">
          <pc:chgData name="Chris Richy" userId="c6671b56e182a3fe" providerId="Windows Live" clId="Web-{8E1C8A8D-36B2-4942-8544-A4BB5F4AC9A6}" dt="2023-12-29T23:24:35.991" v="0"/>
          <pc:sldLayoutMkLst>
            <pc:docMk/>
            <pc:sldMasterMk cId="1392577457" sldId="2147483648"/>
            <pc:sldLayoutMk cId="85503889" sldId="2147483655"/>
          </pc:sldLayoutMkLst>
        </pc:sldLayoutChg>
      </pc:sldMasterChg>
      <pc:sldMasterChg chg="replId">
        <pc:chgData name="Chris Richy" userId="c6671b56e182a3fe" providerId="Windows Live" clId="Web-{8E1C8A8D-36B2-4942-8544-A4BB5F4AC9A6}" dt="2023-12-29T23:24:35.991" v="0"/>
        <pc:sldMasterMkLst>
          <pc:docMk/>
          <pc:sldMasterMk cId="0" sldId="2147483656"/>
        </pc:sldMasterMkLst>
      </pc:sldMasterChg>
    </pc:docChg>
  </pc:docChgLst>
  <pc:docChgLst>
    <pc:chgData name="chebo prince" userId="52f9930b83286c27" providerId="Windows Live" clId="Web-{5FC42B46-9BD9-476D-A1F6-163FD1CA879B}"/>
    <pc:docChg chg="modSld">
      <pc:chgData name="chebo prince" userId="52f9930b83286c27" providerId="Windows Live" clId="Web-{5FC42B46-9BD9-476D-A1F6-163FD1CA879B}" dt="2023-12-18T14:25:17.486" v="6"/>
      <pc:docMkLst>
        <pc:docMk/>
      </pc:docMkLst>
      <pc:sldChg chg="addSp delSp modSp">
        <pc:chgData name="chebo prince" userId="52f9930b83286c27" providerId="Windows Live" clId="Web-{5FC42B46-9BD9-476D-A1F6-163FD1CA879B}" dt="2023-12-18T14:25:17.486" v="6"/>
        <pc:sldMkLst>
          <pc:docMk/>
          <pc:sldMk cId="3128735029" sldId="297"/>
        </pc:sldMkLst>
        <pc:picChg chg="del mod">
          <ac:chgData name="chebo prince" userId="52f9930b83286c27" providerId="Windows Live" clId="Web-{5FC42B46-9BD9-476D-A1F6-163FD1CA879B}" dt="2023-12-18T14:25:17.486" v="6"/>
          <ac:picMkLst>
            <pc:docMk/>
            <pc:sldMk cId="3128735029" sldId="297"/>
            <ac:picMk id="2" creationId="{5D37504A-9251-92DB-F5FA-1C0E84AD23DE}"/>
          </ac:picMkLst>
        </pc:picChg>
        <pc:picChg chg="add mod">
          <ac:chgData name="chebo prince" userId="52f9930b83286c27" providerId="Windows Live" clId="Web-{5FC42B46-9BD9-476D-A1F6-163FD1CA879B}" dt="2023-12-18T14:25:08.017" v="5" actId="14100"/>
          <ac:picMkLst>
            <pc:docMk/>
            <pc:sldMk cId="3128735029" sldId="297"/>
            <ac:picMk id="3" creationId="{30A56CDA-9CF2-0625-DCBA-F150623141DA}"/>
          </ac:picMkLst>
        </pc:picChg>
      </pc:sldChg>
    </pc:docChg>
  </pc:docChgLst>
  <pc:docChgLst>
    <pc:chgData name="chebo prince" userId="52f9930b83286c27" providerId="Windows Live" clId="Web-{11CEECB1-5B1F-4A1A-A3D1-3339D9F8AE9E}"/>
    <pc:docChg chg="addSld modSld">
      <pc:chgData name="chebo prince" userId="52f9930b83286c27" providerId="Windows Live" clId="Web-{11CEECB1-5B1F-4A1A-A3D1-3339D9F8AE9E}" dt="2023-12-18T14:19:52.482" v="33" actId="14100"/>
      <pc:docMkLst>
        <pc:docMk/>
      </pc:docMkLst>
      <pc:sldChg chg="delSp modSp">
        <pc:chgData name="chebo prince" userId="52f9930b83286c27" providerId="Windows Live" clId="Web-{11CEECB1-5B1F-4A1A-A3D1-3339D9F8AE9E}" dt="2023-12-18T14:03:04.314" v="6"/>
        <pc:sldMkLst>
          <pc:docMk/>
          <pc:sldMk cId="0" sldId="295"/>
        </pc:sldMkLst>
        <pc:picChg chg="mod">
          <ac:chgData name="chebo prince" userId="52f9930b83286c27" providerId="Windows Live" clId="Web-{11CEECB1-5B1F-4A1A-A3D1-3339D9F8AE9E}" dt="2023-12-18T14:02:45.767" v="3" actId="1076"/>
          <ac:picMkLst>
            <pc:docMk/>
            <pc:sldMk cId="0" sldId="295"/>
            <ac:picMk id="2" creationId="{00000000-0000-0000-0000-000000000000}"/>
          </ac:picMkLst>
        </pc:picChg>
        <pc:picChg chg="del mod">
          <ac:chgData name="chebo prince" userId="52f9930b83286c27" providerId="Windows Live" clId="Web-{11CEECB1-5B1F-4A1A-A3D1-3339D9F8AE9E}" dt="2023-12-18T14:03:04.314" v="6"/>
          <ac:picMkLst>
            <pc:docMk/>
            <pc:sldMk cId="0" sldId="295"/>
            <ac:picMk id="6" creationId="{00000000-0000-0000-0000-000000000000}"/>
          </ac:picMkLst>
        </pc:picChg>
      </pc:sldChg>
      <pc:sldChg chg="addSp delSp modSp new mod setBg">
        <pc:chgData name="chebo prince" userId="52f9930b83286c27" providerId="Windows Live" clId="Web-{11CEECB1-5B1F-4A1A-A3D1-3339D9F8AE9E}" dt="2023-12-18T14:19:52.482" v="33" actId="14100"/>
        <pc:sldMkLst>
          <pc:docMk/>
          <pc:sldMk cId="3128735029" sldId="297"/>
        </pc:sldMkLst>
        <pc:spChg chg="add del">
          <ac:chgData name="chebo prince" userId="52f9930b83286c27" providerId="Windows Live" clId="Web-{11CEECB1-5B1F-4A1A-A3D1-3339D9F8AE9E}" dt="2023-12-18T14:05:25.927" v="18"/>
          <ac:spMkLst>
            <pc:docMk/>
            <pc:sldMk cId="3128735029" sldId="297"/>
            <ac:spMk id="7" creationId="{F3060C83-F051-4F0E-ABAD-AA0DFC48B218}"/>
          </ac:spMkLst>
        </pc:spChg>
        <pc:spChg chg="add del">
          <ac:chgData name="chebo prince" userId="52f9930b83286c27" providerId="Windows Live" clId="Web-{11CEECB1-5B1F-4A1A-A3D1-3339D9F8AE9E}" dt="2023-12-18T14:05:25.927" v="18"/>
          <ac:spMkLst>
            <pc:docMk/>
            <pc:sldMk cId="3128735029" sldId="297"/>
            <ac:spMk id="9" creationId="{83C98ABE-055B-441F-B07E-44F97F083C39}"/>
          </ac:spMkLst>
        </pc:spChg>
        <pc:spChg chg="add del">
          <ac:chgData name="chebo prince" userId="52f9930b83286c27" providerId="Windows Live" clId="Web-{11CEECB1-5B1F-4A1A-A3D1-3339D9F8AE9E}" dt="2023-12-18T14:05:25.927" v="18"/>
          <ac:spMkLst>
            <pc:docMk/>
            <pc:sldMk cId="3128735029" sldId="297"/>
            <ac:spMk id="11" creationId="{29FDB030-9B49-4CED-8CCD-4D99382388AC}"/>
          </ac:spMkLst>
        </pc:spChg>
        <pc:spChg chg="add del">
          <ac:chgData name="chebo prince" userId="52f9930b83286c27" providerId="Windows Live" clId="Web-{11CEECB1-5B1F-4A1A-A3D1-3339D9F8AE9E}" dt="2023-12-18T14:05:25.927" v="18"/>
          <ac:spMkLst>
            <pc:docMk/>
            <pc:sldMk cId="3128735029" sldId="297"/>
            <ac:spMk id="13" creationId="{3783CA14-24A1-485C-8B30-D6A5D87987AD}"/>
          </ac:spMkLst>
        </pc:spChg>
        <pc:spChg chg="add del">
          <ac:chgData name="chebo prince" userId="52f9930b83286c27" providerId="Windows Live" clId="Web-{11CEECB1-5B1F-4A1A-A3D1-3339D9F8AE9E}" dt="2023-12-18T14:05:25.927" v="18"/>
          <ac:spMkLst>
            <pc:docMk/>
            <pc:sldMk cId="3128735029" sldId="297"/>
            <ac:spMk id="15" creationId="{9A97C86A-04D6-40F7-AE84-31AB43E6A846}"/>
          </ac:spMkLst>
        </pc:spChg>
        <pc:spChg chg="add del">
          <ac:chgData name="chebo prince" userId="52f9930b83286c27" providerId="Windows Live" clId="Web-{11CEECB1-5B1F-4A1A-A3D1-3339D9F8AE9E}" dt="2023-12-18T14:05:25.927" v="18"/>
          <ac:spMkLst>
            <pc:docMk/>
            <pc:sldMk cId="3128735029" sldId="297"/>
            <ac:spMk id="17" creationId="{FF9F2414-84E8-453E-B1F3-389FDE8192D9}"/>
          </ac:spMkLst>
        </pc:spChg>
        <pc:spChg chg="add del">
          <ac:chgData name="chebo prince" userId="52f9930b83286c27" providerId="Windows Live" clId="Web-{11CEECB1-5B1F-4A1A-A3D1-3339D9F8AE9E}" dt="2023-12-18T14:05:25.927" v="18"/>
          <ac:spMkLst>
            <pc:docMk/>
            <pc:sldMk cId="3128735029" sldId="297"/>
            <ac:spMk id="19" creationId="{3ECA69A1-7536-43AC-85EF-C7106179F5ED}"/>
          </ac:spMkLst>
        </pc:spChg>
        <pc:spChg chg="add del">
          <ac:chgData name="chebo prince" userId="52f9930b83286c27" providerId="Windows Live" clId="Web-{11CEECB1-5B1F-4A1A-A3D1-3339D9F8AE9E}" dt="2023-12-18T14:05:33.615" v="20"/>
          <ac:spMkLst>
            <pc:docMk/>
            <pc:sldMk cId="3128735029" sldId="297"/>
            <ac:spMk id="21" creationId="{32BC26D8-82FB-445E-AA49-62A77D7C1EE0}"/>
          </ac:spMkLst>
        </pc:spChg>
        <pc:spChg chg="add del">
          <ac:chgData name="chebo prince" userId="52f9930b83286c27" providerId="Windows Live" clId="Web-{11CEECB1-5B1F-4A1A-A3D1-3339D9F8AE9E}" dt="2023-12-18T14:05:33.615" v="20"/>
          <ac:spMkLst>
            <pc:docMk/>
            <pc:sldMk cId="3128735029" sldId="297"/>
            <ac:spMk id="22" creationId="{CB44330D-EA18-4254-AA95-EB49948539B8}"/>
          </ac:spMkLst>
        </pc:spChg>
        <pc:picChg chg="add mod">
          <ac:chgData name="chebo prince" userId="52f9930b83286c27" providerId="Windows Live" clId="Web-{11CEECB1-5B1F-4A1A-A3D1-3339D9F8AE9E}" dt="2023-12-18T14:19:52.482" v="33" actId="14100"/>
          <ac:picMkLst>
            <pc:docMk/>
            <pc:sldMk cId="3128735029" sldId="297"/>
            <ac:picMk id="2" creationId="{5D37504A-9251-92DB-F5FA-1C0E84AD23DE}"/>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979106967061493"/>
          <c:y val="8.0385151027060307E-3"/>
          <c:w val="0.7457966252610061"/>
          <c:h val="0.81038493299647607"/>
        </c:manualLayout>
      </c:layout>
      <c:doughnutChart>
        <c:varyColors val="1"/>
        <c:ser>
          <c:idx val="0"/>
          <c:order val="0"/>
          <c:tx>
            <c:strRef>
              <c:f>Sheet1!$B$1</c:f>
              <c:strCache>
                <c:ptCount val="1"/>
                <c:pt idx="0">
                  <c:v>Sales</c:v>
                </c:pt>
              </c:strCache>
            </c:strRef>
          </c:tx>
          <c:spPr>
            <a:ln>
              <a:noFill/>
            </a:ln>
          </c:spPr>
          <c:dPt>
            <c:idx val="0"/>
            <c:bubble3D val="0"/>
            <c:spPr>
              <a:gradFill>
                <a:gsLst>
                  <a:gs pos="0">
                    <a:schemeClr val="accent1"/>
                  </a:gs>
                  <a:gs pos="100000">
                    <a:schemeClr val="accent1">
                      <a:lumMod val="75000"/>
                    </a:schemeClr>
                  </a:gs>
                </a:gsLst>
                <a:lin ang="2700000" scaled="1"/>
              </a:gradFill>
              <a:ln w="19050">
                <a:noFill/>
              </a:ln>
              <a:effectLst/>
            </c:spPr>
            <c:extLst>
              <c:ext xmlns:c16="http://schemas.microsoft.com/office/drawing/2014/chart" uri="{C3380CC4-5D6E-409C-BE32-E72D297353CC}">
                <c16:uniqueId val="{00000001-DF15-49C5-8CFF-4B383F878A65}"/>
              </c:ext>
            </c:extLst>
          </c:dPt>
          <c:dPt>
            <c:idx val="1"/>
            <c:bubble3D val="0"/>
            <c:spPr>
              <a:gradFill>
                <a:gsLst>
                  <a:gs pos="0">
                    <a:schemeClr val="accent2"/>
                  </a:gs>
                  <a:gs pos="100000">
                    <a:schemeClr val="accent2">
                      <a:lumMod val="75000"/>
                    </a:schemeClr>
                  </a:gs>
                </a:gsLst>
                <a:lin ang="2700000" scaled="1"/>
              </a:gradFill>
              <a:ln w="19050">
                <a:noFill/>
              </a:ln>
              <a:effectLst/>
            </c:spPr>
            <c:extLst>
              <c:ext xmlns:c16="http://schemas.microsoft.com/office/drawing/2014/chart" uri="{C3380CC4-5D6E-409C-BE32-E72D297353CC}">
                <c16:uniqueId val="{00000003-DF15-49C5-8CFF-4B383F878A65}"/>
              </c:ext>
            </c:extLst>
          </c:dPt>
          <c:dPt>
            <c:idx val="2"/>
            <c:bubble3D val="0"/>
            <c:spPr>
              <a:gradFill>
                <a:gsLst>
                  <a:gs pos="0">
                    <a:schemeClr val="accent3"/>
                  </a:gs>
                  <a:gs pos="100000">
                    <a:schemeClr val="accent3">
                      <a:lumMod val="75000"/>
                    </a:schemeClr>
                  </a:gs>
                </a:gsLst>
                <a:lin ang="2700000" scaled="1"/>
              </a:gradFill>
              <a:ln w="19050">
                <a:noFill/>
              </a:ln>
              <a:effectLst/>
            </c:spPr>
            <c:extLst>
              <c:ext xmlns:c16="http://schemas.microsoft.com/office/drawing/2014/chart" uri="{C3380CC4-5D6E-409C-BE32-E72D297353CC}">
                <c16:uniqueId val="{00000005-DF15-49C5-8CFF-4B383F878A65}"/>
              </c:ext>
            </c:extLst>
          </c:dPt>
          <c:dPt>
            <c:idx val="3"/>
            <c:bubble3D val="0"/>
            <c:spPr>
              <a:gradFill>
                <a:gsLst>
                  <a:gs pos="0">
                    <a:schemeClr val="accent5"/>
                  </a:gs>
                  <a:gs pos="100000">
                    <a:schemeClr val="accent5">
                      <a:lumMod val="75000"/>
                    </a:schemeClr>
                  </a:gs>
                </a:gsLst>
                <a:lin ang="2700000" scaled="1"/>
              </a:gradFill>
              <a:ln w="19050">
                <a:noFill/>
              </a:ln>
              <a:effectLst/>
            </c:spPr>
            <c:extLst>
              <c:ext xmlns:c16="http://schemas.microsoft.com/office/drawing/2014/chart" uri="{C3380CC4-5D6E-409C-BE32-E72D297353CC}">
                <c16:uniqueId val="{00000007-DF15-49C5-8CFF-4B383F878A65}"/>
              </c:ext>
            </c:extLst>
          </c:dPt>
          <c:cat>
            <c:strRef>
              <c:f>Sheet1!$A$2:$A$5</c:f>
              <c:strCache>
                <c:ptCount val="4"/>
                <c:pt idx="0">
                  <c:v>Food</c:v>
                </c:pt>
                <c:pt idx="1">
                  <c:v>Electonic</c:v>
                </c:pt>
                <c:pt idx="2">
                  <c:v>Games</c:v>
                </c:pt>
                <c:pt idx="3">
                  <c:v>Book</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DF15-49C5-8CFF-4B383F878A65}"/>
            </c:ext>
          </c:extLst>
        </c:ser>
        <c:dLbls>
          <c:showLegendKey val="0"/>
          <c:showVal val="0"/>
          <c:showCatName val="0"/>
          <c:showSerName val="0"/>
          <c:showPercent val="0"/>
          <c:showBubbleSize val="0"/>
          <c:showLeaderLines val="1"/>
        </c:dLbls>
        <c:firstSliceAng val="50"/>
        <c:holeSize val="57"/>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Calibri Light" panose="020F0302020204030204" pitchFamily="34" charset="0"/>
              <a:ea typeface="Open Sans Light" panose="020B0306030504020204" pitchFamily="34" charset="0"/>
              <a:cs typeface="Calibri Light" panose="020F030202020403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eg>
</file>

<file path=ppt/media/image11.jpeg>
</file>

<file path=ppt/media/image12.jpe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12/29/2023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BF89B8-65BD-411C-95A9-282A8C1C82C7}" type="slidenum">
              <a:rPr lang="en-US" smtClean="0"/>
              <a:t>2</a:t>
            </a:fld>
            <a:endParaRPr lang="en-US"/>
          </a:p>
        </p:txBody>
      </p:sp>
    </p:spTree>
    <p:extLst>
      <p:ext uri="{BB962C8B-B14F-4D97-AF65-F5344CB8AC3E}">
        <p14:creationId xmlns:p14="http://schemas.microsoft.com/office/powerpoint/2010/main" val="1583968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5503889"/>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2577457"/>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46" userDrawn="1">
          <p15:clr>
            <a:srgbClr val="F26B43"/>
          </p15:clr>
        </p15:guide>
        <p15:guide id="2" orient="horz" pos="346" userDrawn="1">
          <p15:clr>
            <a:srgbClr val="F26B43"/>
          </p15:clr>
        </p15:guide>
        <p15:guide id="3" orient="horz" pos="691" userDrawn="1">
          <p15:clr>
            <a:srgbClr val="F26B43"/>
          </p15:clr>
        </p15:guide>
        <p15:guide id="4" pos="691" userDrawn="1">
          <p15:clr>
            <a:srgbClr val="F26B43"/>
          </p15:clr>
        </p15:guide>
        <p15:guide id="5" pos="8525" userDrawn="1">
          <p15:clr>
            <a:srgbClr val="F26B43"/>
          </p15:clr>
        </p15:guide>
        <p15:guide id="6" orient="horz" pos="4493" userDrawn="1">
          <p15:clr>
            <a:srgbClr val="F26B43"/>
          </p15:clr>
        </p15:guide>
        <p15:guide id="7" orient="horz" pos="4838" userDrawn="1">
          <p15:clr>
            <a:srgbClr val="F26B43"/>
          </p15:clr>
        </p15:guide>
        <p15:guide id="8" pos="887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p:spPr>
      </p:sp>
      <p:sp>
        <p:nvSpPr>
          <p:cNvPr id="3" name="Shape 1"/>
          <p:cNvSpPr/>
          <p:nvPr/>
        </p:nvSpPr>
        <p:spPr>
          <a:xfrm>
            <a:off x="0" y="0"/>
            <a:ext cx="14630400" cy="8229600"/>
          </a:xfrm>
          <a:prstGeom prst="rect">
            <a:avLst/>
          </a:prstGeom>
          <a:solidFill>
            <a:srgbClr val="F3F3F7"/>
          </a:solidFill>
        </p:spPr>
      </p:sp>
      <p:sp>
        <p:nvSpPr>
          <p:cNvPr id="4" name="Text 2"/>
          <p:cNvSpPr/>
          <p:nvPr/>
        </p:nvSpPr>
        <p:spPr>
          <a:xfrm>
            <a:off x="2037993" y="593765"/>
            <a:ext cx="7940040" cy="694373"/>
          </a:xfrm>
          <a:prstGeom prst="rect">
            <a:avLst/>
          </a:prstGeom>
          <a:noFill/>
        </p:spPr>
        <p:txBody>
          <a:bodyPr wrap="none" rtlCol="0" anchor="t"/>
          <a:lstStyle/>
          <a:p>
            <a:pPr marL="2286000" lvl="5" indent="0" algn="ctr">
              <a:lnSpc>
                <a:spcPts val="5470"/>
              </a:lnSpc>
              <a:buNone/>
            </a:pPr>
            <a:r>
              <a:rPr lang="en-US" sz="4800" b="1" dirty="0">
                <a:solidFill>
                  <a:srgbClr val="101014"/>
                </a:solidFill>
                <a:latin typeface="Playfair Display" pitchFamily="34" charset="0"/>
                <a:ea typeface="Playfair Display" pitchFamily="34" charset="-122"/>
                <a:cs typeface="Playfair Display" pitchFamily="34" charset="-120"/>
              </a:rPr>
              <a:t>The Art of Numerical Solutions</a:t>
            </a:r>
          </a:p>
        </p:txBody>
      </p:sp>
      <p:pic>
        <p:nvPicPr>
          <p:cNvPr id="5" name="Image 0" descr="preencoded.png"/>
          <p:cNvPicPr>
            <a:picLocks noChangeAspect="1"/>
          </p:cNvPicPr>
          <p:nvPr/>
        </p:nvPicPr>
        <p:blipFill>
          <a:blip r:embed="rId3"/>
          <a:stretch>
            <a:fillRect/>
          </a:stretch>
        </p:blipFill>
        <p:spPr>
          <a:xfrm>
            <a:off x="2037993" y="2046803"/>
            <a:ext cx="3295888" cy="2036921"/>
          </a:xfrm>
          <a:prstGeom prst="rect">
            <a:avLst/>
          </a:prstGeom>
        </p:spPr>
      </p:pic>
      <p:sp>
        <p:nvSpPr>
          <p:cNvPr id="6" name="Text 3"/>
          <p:cNvSpPr/>
          <p:nvPr/>
        </p:nvSpPr>
        <p:spPr>
          <a:xfrm>
            <a:off x="2037993" y="4361378"/>
            <a:ext cx="3295888" cy="694373"/>
          </a:xfrm>
          <a:prstGeom prst="rect">
            <a:avLst/>
          </a:prstGeom>
          <a:noFill/>
        </p:spPr>
        <p:txBody>
          <a:bodyPr wrap="square" rtlCol="0" anchor="t"/>
          <a:lstStyle/>
          <a:p>
            <a:pPr marL="0" indent="0" algn="l">
              <a:lnSpc>
                <a:spcPts val="2735"/>
              </a:lnSpc>
              <a:buNone/>
            </a:pPr>
            <a:r>
              <a:rPr lang="en-US" sz="2185" b="1" dirty="0">
                <a:solidFill>
                  <a:srgbClr val="101014"/>
                </a:solidFill>
                <a:latin typeface="Playfair Display" pitchFamily="34" charset="0"/>
                <a:ea typeface="Playfair Display" pitchFamily="34" charset="-122"/>
                <a:cs typeface="Playfair Display" pitchFamily="34" charset="-120"/>
              </a:rPr>
              <a:t>Aesthetics in Mathematics</a:t>
            </a:r>
            <a:endParaRPr lang="en-US" sz="2185" dirty="0"/>
          </a:p>
        </p:txBody>
      </p:sp>
      <p:sp>
        <p:nvSpPr>
          <p:cNvPr id="7" name="Text 4"/>
          <p:cNvSpPr/>
          <p:nvPr/>
        </p:nvSpPr>
        <p:spPr>
          <a:xfrm>
            <a:off x="2037993" y="5188982"/>
            <a:ext cx="3295888" cy="2132409"/>
          </a:xfrm>
          <a:prstGeom prst="rect">
            <a:avLst/>
          </a:prstGeom>
          <a:noFill/>
        </p:spPr>
        <p:txBody>
          <a:bodyPr wrap="square" rtlCol="0" anchor="t"/>
          <a:lstStyle/>
          <a:p>
            <a:pPr marL="0" indent="0" algn="l">
              <a:lnSpc>
                <a:spcPts val="2800"/>
              </a:lnSpc>
              <a:buNone/>
            </a:pPr>
            <a:r>
              <a:rPr lang="en-US" sz="1750" dirty="0">
                <a:solidFill>
                  <a:srgbClr val="39393C"/>
                </a:solidFill>
                <a:latin typeface="Open Sans" pitchFamily="34" charset="0"/>
                <a:ea typeface="Open Sans" pitchFamily="34" charset="-122"/>
                <a:cs typeface="Open Sans" pitchFamily="34" charset="-120"/>
              </a:rPr>
              <a:t>Explore the profound beauty and elegance found in numerical solutions of differential equations, where art and mathematics intertwine.</a:t>
            </a:r>
            <a:endParaRPr lang="en-US" sz="1750" dirty="0"/>
          </a:p>
        </p:txBody>
      </p:sp>
      <p:pic>
        <p:nvPicPr>
          <p:cNvPr id="8" name="Image 1" descr="preencoded.png"/>
          <p:cNvPicPr>
            <a:picLocks noChangeAspect="1"/>
          </p:cNvPicPr>
          <p:nvPr/>
        </p:nvPicPr>
        <p:blipFill>
          <a:blip r:embed="rId4"/>
          <a:stretch>
            <a:fillRect/>
          </a:stretch>
        </p:blipFill>
        <p:spPr>
          <a:xfrm>
            <a:off x="5667137" y="2046803"/>
            <a:ext cx="3296007" cy="2037040"/>
          </a:xfrm>
          <a:prstGeom prst="rect">
            <a:avLst/>
          </a:prstGeom>
        </p:spPr>
      </p:pic>
      <p:sp>
        <p:nvSpPr>
          <p:cNvPr id="9" name="Text 5"/>
          <p:cNvSpPr/>
          <p:nvPr/>
        </p:nvSpPr>
        <p:spPr>
          <a:xfrm>
            <a:off x="5667137" y="4361498"/>
            <a:ext cx="3296007" cy="694373"/>
          </a:xfrm>
          <a:prstGeom prst="rect">
            <a:avLst/>
          </a:prstGeom>
          <a:noFill/>
        </p:spPr>
        <p:txBody>
          <a:bodyPr wrap="square" rtlCol="0" anchor="t"/>
          <a:lstStyle/>
          <a:p>
            <a:pPr marL="0" indent="0" algn="l">
              <a:lnSpc>
                <a:spcPts val="2735"/>
              </a:lnSpc>
              <a:buNone/>
            </a:pPr>
            <a:r>
              <a:rPr lang="en-US" sz="2185" b="1" dirty="0">
                <a:solidFill>
                  <a:srgbClr val="101014"/>
                </a:solidFill>
                <a:latin typeface="Playfair Display" pitchFamily="34" charset="0"/>
                <a:ea typeface="Playfair Display" pitchFamily="34" charset="-122"/>
                <a:cs typeface="Playfair Display" pitchFamily="34" charset="-120"/>
              </a:rPr>
              <a:t>Advancing Scientific Research</a:t>
            </a:r>
            <a:endParaRPr lang="en-US" sz="2185" dirty="0"/>
          </a:p>
        </p:txBody>
      </p:sp>
      <p:sp>
        <p:nvSpPr>
          <p:cNvPr id="10" name="Text 6"/>
          <p:cNvSpPr/>
          <p:nvPr/>
        </p:nvSpPr>
        <p:spPr>
          <a:xfrm>
            <a:off x="5667137" y="5189101"/>
            <a:ext cx="3296007" cy="1777008"/>
          </a:xfrm>
          <a:prstGeom prst="rect">
            <a:avLst/>
          </a:prstGeom>
          <a:noFill/>
        </p:spPr>
        <p:txBody>
          <a:bodyPr wrap="square" rtlCol="0" anchor="t"/>
          <a:lstStyle/>
          <a:p>
            <a:pPr marL="0" indent="0" algn="l">
              <a:lnSpc>
                <a:spcPts val="2800"/>
              </a:lnSpc>
              <a:buNone/>
            </a:pPr>
            <a:r>
              <a:rPr lang="en-US" sz="1750" dirty="0">
                <a:solidFill>
                  <a:srgbClr val="39393C"/>
                </a:solidFill>
                <a:latin typeface="Open Sans" pitchFamily="34" charset="0"/>
                <a:ea typeface="Open Sans" pitchFamily="34" charset="-122"/>
                <a:cs typeface="Open Sans" pitchFamily="34" charset="-120"/>
              </a:rPr>
              <a:t>Learn how numerical methods like Euler's and Runge-Kutta contribute to scientific discoveries and enable simulations in various fields.</a:t>
            </a:r>
            <a:endParaRPr lang="en-US" sz="1750" dirty="0"/>
          </a:p>
        </p:txBody>
      </p:sp>
      <p:pic>
        <p:nvPicPr>
          <p:cNvPr id="11" name="Image 2" descr="preencoded.png"/>
          <p:cNvPicPr>
            <a:picLocks noChangeAspect="1"/>
          </p:cNvPicPr>
          <p:nvPr/>
        </p:nvPicPr>
        <p:blipFill>
          <a:blip r:embed="rId5"/>
          <a:stretch>
            <a:fillRect/>
          </a:stretch>
        </p:blipFill>
        <p:spPr>
          <a:xfrm>
            <a:off x="9296400" y="2046803"/>
            <a:ext cx="3296007" cy="2037040"/>
          </a:xfrm>
          <a:prstGeom prst="rect">
            <a:avLst/>
          </a:prstGeom>
        </p:spPr>
      </p:pic>
      <p:sp>
        <p:nvSpPr>
          <p:cNvPr id="12" name="Text 7"/>
          <p:cNvSpPr/>
          <p:nvPr/>
        </p:nvSpPr>
        <p:spPr>
          <a:xfrm>
            <a:off x="9296400" y="4361498"/>
            <a:ext cx="2926080" cy="347186"/>
          </a:xfrm>
          <a:prstGeom prst="rect">
            <a:avLst/>
          </a:prstGeom>
          <a:noFill/>
        </p:spPr>
        <p:txBody>
          <a:bodyPr wrap="none" rtlCol="0" anchor="t"/>
          <a:lstStyle/>
          <a:p>
            <a:pPr marL="0" indent="0" algn="l">
              <a:lnSpc>
                <a:spcPts val="2735"/>
              </a:lnSpc>
              <a:buNone/>
            </a:pPr>
            <a:r>
              <a:rPr lang="en-US" sz="2185" b="1" dirty="0">
                <a:solidFill>
                  <a:srgbClr val="101014"/>
                </a:solidFill>
                <a:latin typeface="Playfair Display" pitchFamily="34" charset="0"/>
                <a:ea typeface="Playfair Display" pitchFamily="34" charset="-122"/>
                <a:cs typeface="Playfair Display" pitchFamily="34" charset="-120"/>
              </a:rPr>
              <a:t>The Role of Algorithms</a:t>
            </a:r>
            <a:endParaRPr lang="en-US" sz="2185" dirty="0"/>
          </a:p>
        </p:txBody>
      </p:sp>
      <p:sp>
        <p:nvSpPr>
          <p:cNvPr id="13" name="Text 8"/>
          <p:cNvSpPr/>
          <p:nvPr/>
        </p:nvSpPr>
        <p:spPr>
          <a:xfrm>
            <a:off x="9296400" y="4841915"/>
            <a:ext cx="3296007" cy="1777008"/>
          </a:xfrm>
          <a:prstGeom prst="rect">
            <a:avLst/>
          </a:prstGeom>
          <a:noFill/>
        </p:spPr>
        <p:txBody>
          <a:bodyPr wrap="square" rtlCol="0" anchor="t"/>
          <a:lstStyle/>
          <a:p>
            <a:pPr marL="0" indent="0" algn="l">
              <a:lnSpc>
                <a:spcPts val="2800"/>
              </a:lnSpc>
              <a:buNone/>
            </a:pPr>
            <a:r>
              <a:rPr lang="en-US" sz="1750" dirty="0">
                <a:solidFill>
                  <a:srgbClr val="39393C"/>
                </a:solidFill>
                <a:latin typeface="Open Sans" pitchFamily="34" charset="0"/>
                <a:ea typeface="Open Sans" pitchFamily="34" charset="-122"/>
                <a:cs typeface="Open Sans" pitchFamily="34" charset="-120"/>
              </a:rPr>
              <a:t>Delve into the algorithms used to implement Euler's and Runge-Kutta methods, from pseudocode to practical implementations.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p:spPr>
      </p:sp>
      <p:sp>
        <p:nvSpPr>
          <p:cNvPr id="3" name="Shape 1"/>
          <p:cNvSpPr/>
          <p:nvPr/>
        </p:nvSpPr>
        <p:spPr>
          <a:xfrm>
            <a:off x="0" y="0"/>
            <a:ext cx="14630400" cy="8229600"/>
          </a:xfrm>
          <a:prstGeom prst="rect">
            <a:avLst/>
          </a:prstGeom>
          <a:solidFill>
            <a:srgbClr val="F3F3F7"/>
          </a:solidFill>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3F3F7">
              <a:alpha val="85000"/>
            </a:srgbClr>
          </a:solidFill>
        </p:spPr>
      </p:sp>
      <p:sp>
        <p:nvSpPr>
          <p:cNvPr id="6" name="Text 3"/>
          <p:cNvSpPr/>
          <p:nvPr/>
        </p:nvSpPr>
        <p:spPr>
          <a:xfrm>
            <a:off x="3257828" y="595828"/>
            <a:ext cx="8115300" cy="694373"/>
          </a:xfrm>
          <a:prstGeom prst="rect">
            <a:avLst/>
          </a:prstGeom>
          <a:noFill/>
        </p:spPr>
        <p:txBody>
          <a:bodyPr wrap="none" rtlCol="0" anchor="t"/>
          <a:lstStyle/>
          <a:p>
            <a:pPr marL="0" indent="0">
              <a:lnSpc>
                <a:spcPts val="5470"/>
              </a:lnSpc>
              <a:buNone/>
            </a:pPr>
            <a:r>
              <a:rPr lang="en-US" sz="4800" b="1" dirty="0">
                <a:solidFill>
                  <a:srgbClr val="101014"/>
                </a:solidFill>
                <a:latin typeface="Playfair Display" pitchFamily="34" charset="0"/>
                <a:ea typeface="Playfair Display" pitchFamily="34" charset="-122"/>
                <a:cs typeface="Playfair Display" pitchFamily="34" charset="-120"/>
              </a:rPr>
              <a:t>Euler's Method for Solving ODE</a:t>
            </a:r>
          </a:p>
        </p:txBody>
      </p:sp>
      <p:sp>
        <p:nvSpPr>
          <p:cNvPr id="7" name="Text 4"/>
          <p:cNvSpPr/>
          <p:nvPr/>
        </p:nvSpPr>
        <p:spPr>
          <a:xfrm>
            <a:off x="2038628" y="3861197"/>
            <a:ext cx="10554414" cy="1066205"/>
          </a:xfrm>
          <a:prstGeom prst="rect">
            <a:avLst/>
          </a:prstGeom>
          <a:noFill/>
        </p:spPr>
        <p:txBody>
          <a:bodyPr wrap="square" rtlCol="0" anchor="t"/>
          <a:lstStyle/>
          <a:p>
            <a:pPr marL="0" indent="0">
              <a:lnSpc>
                <a:spcPct val="100000"/>
              </a:lnSpc>
              <a:buNone/>
            </a:pPr>
            <a:endParaRPr lang="en-US" sz="3600" dirty="0">
              <a:solidFill>
                <a:srgbClr val="39393C"/>
              </a:solidFill>
              <a:latin typeface="Open Sans" pitchFamily="34" charset="0"/>
              <a:ea typeface="Open Sans" pitchFamily="34" charset="-122"/>
              <a:cs typeface="Open Sans" pitchFamily="34" charset="-120"/>
            </a:endParaRPr>
          </a:p>
        </p:txBody>
      </p:sp>
      <p:sp>
        <p:nvSpPr>
          <p:cNvPr id="8" name="Text Box 7"/>
          <p:cNvSpPr txBox="1"/>
          <p:nvPr/>
        </p:nvSpPr>
        <p:spPr>
          <a:xfrm>
            <a:off x="728345" y="1675130"/>
            <a:ext cx="7315200" cy="6554470"/>
          </a:xfrm>
          <a:prstGeom prst="rect">
            <a:avLst/>
          </a:prstGeom>
          <a:noFill/>
        </p:spPr>
        <p:txBody>
          <a:bodyPr wrap="square" rtlCol="0" anchor="t">
            <a:spAutoFit/>
          </a:bodyPr>
          <a:lstStyle/>
          <a:p>
            <a:r>
              <a:rPr lang="en-US" sz="1400" b="1">
                <a:latin typeface="Consolas" panose="020B0609020204030204" charset="0"/>
                <a:cs typeface="Consolas" panose="020B0609020204030204" charset="0"/>
              </a:rPr>
              <a:t>import numpy as np</a:t>
            </a:r>
          </a:p>
          <a:p>
            <a:r>
              <a:rPr lang="en-US" sz="1400" b="1">
                <a:latin typeface="Consolas" panose="020B0609020204030204" charset="0"/>
                <a:cs typeface="Consolas" panose="020B0609020204030204" charset="0"/>
              </a:rPr>
              <a:t>import matplotlib.pyplot as plt</a:t>
            </a:r>
          </a:p>
          <a:p>
            <a:endParaRPr lang="en-US" sz="1400" b="1">
              <a:latin typeface="Consolas" panose="020B0609020204030204" charset="0"/>
              <a:cs typeface="Consolas" panose="020B0609020204030204" charset="0"/>
            </a:endParaRPr>
          </a:p>
          <a:p>
            <a:r>
              <a:rPr lang="en-US" sz="1400" b="1">
                <a:latin typeface="Consolas" panose="020B0609020204030204" charset="0"/>
                <a:cs typeface="Consolas" panose="020B0609020204030204" charset="0"/>
              </a:rPr>
              <a:t>#  Define ODE and Euler Method</a:t>
            </a:r>
          </a:p>
          <a:p>
            <a:r>
              <a:rPr lang="en-US" sz="1400" b="1">
                <a:latin typeface="Consolas" panose="020B0609020204030204" charset="0"/>
                <a:cs typeface="Consolas" panose="020B0609020204030204" charset="0"/>
              </a:rPr>
              <a:t>def f(x, y):</a:t>
            </a:r>
          </a:p>
          <a:p>
            <a:r>
              <a:rPr lang="en-US" sz="1400" b="1">
                <a:latin typeface="Consolas" panose="020B0609020204030204" charset="0"/>
                <a:cs typeface="Consolas" panose="020B0609020204030204" charset="0"/>
              </a:rPr>
              <a:t>    return x - y</a:t>
            </a:r>
          </a:p>
          <a:p>
            <a:endParaRPr lang="en-US" sz="1400" b="1">
              <a:latin typeface="Consolas" panose="020B0609020204030204" charset="0"/>
              <a:cs typeface="Consolas" panose="020B0609020204030204" charset="0"/>
            </a:endParaRPr>
          </a:p>
          <a:p>
            <a:r>
              <a:rPr lang="en-US" sz="1400" b="1">
                <a:latin typeface="Consolas" panose="020B0609020204030204" charset="0"/>
                <a:cs typeface="Consolas" panose="020B0609020204030204" charset="0"/>
              </a:rPr>
              <a:t>def euler_method(func, x0, y0, h, n):</a:t>
            </a:r>
          </a:p>
          <a:p>
            <a:r>
              <a:rPr lang="en-US" sz="1400" b="1">
                <a:latin typeface="Consolas" panose="020B0609020204030204" charset="0"/>
                <a:cs typeface="Consolas" panose="020B0609020204030204" charset="0"/>
              </a:rPr>
              <a:t>    x_values = [x0 + i * h for i in range(n+1)]</a:t>
            </a:r>
          </a:p>
          <a:p>
            <a:r>
              <a:rPr lang="en-US" sz="1400" b="1">
                <a:latin typeface="Consolas" panose="020B0609020204030204" charset="0"/>
                <a:cs typeface="Consolas" panose="020B0609020204030204" charset="0"/>
              </a:rPr>
              <a:t>    y_values = [y0]</a:t>
            </a:r>
          </a:p>
          <a:p>
            <a:endParaRPr lang="en-US" sz="1400" b="1">
              <a:latin typeface="Consolas" panose="020B0609020204030204" charset="0"/>
              <a:cs typeface="Consolas" panose="020B0609020204030204" charset="0"/>
            </a:endParaRPr>
          </a:p>
          <a:p>
            <a:r>
              <a:rPr lang="en-US" sz="1400" b="1">
                <a:latin typeface="Consolas" panose="020B0609020204030204" charset="0"/>
                <a:cs typeface="Consolas" panose="020B0609020204030204" charset="0"/>
              </a:rPr>
              <a:t>    for i in range(n):</a:t>
            </a:r>
          </a:p>
          <a:p>
            <a:r>
              <a:rPr lang="en-US" sz="1400" b="1">
                <a:latin typeface="Consolas" panose="020B0609020204030204" charset="0"/>
                <a:cs typeface="Consolas" panose="020B0609020204030204" charset="0"/>
              </a:rPr>
              <a:t>        y0 += h * func(x_values[i], y0)</a:t>
            </a:r>
          </a:p>
          <a:p>
            <a:r>
              <a:rPr lang="en-US" sz="1400" b="1">
                <a:latin typeface="Consolas" panose="020B0609020204030204" charset="0"/>
                <a:cs typeface="Consolas" panose="020B0609020204030204" charset="0"/>
              </a:rPr>
              <a:t>        y_values.append(y0)</a:t>
            </a:r>
          </a:p>
          <a:p>
            <a:endParaRPr lang="en-US" sz="1400" b="1">
              <a:latin typeface="Consolas" panose="020B0609020204030204" charset="0"/>
              <a:cs typeface="Consolas" panose="020B0609020204030204" charset="0"/>
            </a:endParaRPr>
          </a:p>
          <a:p>
            <a:r>
              <a:rPr lang="en-US" sz="1400" b="1">
                <a:latin typeface="Consolas" panose="020B0609020204030204" charset="0"/>
                <a:cs typeface="Consolas" panose="020B0609020204030204" charset="0"/>
              </a:rPr>
              <a:t>    return x_values, y_values</a:t>
            </a:r>
          </a:p>
          <a:p>
            <a:endParaRPr lang="en-US" sz="1400" b="1">
              <a:latin typeface="Consolas" panose="020B0609020204030204" charset="0"/>
              <a:cs typeface="Consolas" panose="020B0609020204030204" charset="0"/>
            </a:endParaRPr>
          </a:p>
          <a:p>
            <a:r>
              <a:rPr lang="en-US" sz="1400" b="1">
                <a:latin typeface="Consolas" panose="020B0609020204030204" charset="0"/>
                <a:cs typeface="Consolas" panose="020B0609020204030204" charset="0"/>
              </a:rPr>
              <a:t># Example Usage</a:t>
            </a:r>
          </a:p>
          <a:p>
            <a:r>
              <a:rPr lang="en-US" sz="1400" b="1">
                <a:latin typeface="Consolas" panose="020B0609020204030204" charset="0"/>
                <a:cs typeface="Consolas" panose="020B0609020204030204" charset="0"/>
              </a:rPr>
              <a:t>x0, y0 = 0, 1  # Initial conditions</a:t>
            </a:r>
          </a:p>
          <a:p>
            <a:r>
              <a:rPr lang="en-US" sz="1400" b="1">
                <a:latin typeface="Consolas" panose="020B0609020204030204" charset="0"/>
                <a:cs typeface="Consolas" panose="020B0609020204030204" charset="0"/>
              </a:rPr>
              <a:t>h = 0.1        # Step size</a:t>
            </a:r>
          </a:p>
          <a:p>
            <a:r>
              <a:rPr lang="en-US" sz="1400" b="1">
                <a:latin typeface="Consolas" panose="020B0609020204030204" charset="0"/>
                <a:cs typeface="Consolas" panose="020B0609020204030204" charset="0"/>
              </a:rPr>
              <a:t>n = 50         # Number of steps</a:t>
            </a:r>
          </a:p>
          <a:p>
            <a:endParaRPr lang="en-US" sz="1400" b="1">
              <a:latin typeface="Consolas" panose="020B0609020204030204" charset="0"/>
              <a:cs typeface="Consolas" panose="020B0609020204030204" charset="0"/>
            </a:endParaRPr>
          </a:p>
          <a:p>
            <a:r>
              <a:rPr lang="en-US" sz="1400" b="1">
                <a:latin typeface="Consolas" panose="020B0609020204030204" charset="0"/>
                <a:cs typeface="Consolas" panose="020B0609020204030204" charset="0"/>
              </a:rPr>
              <a:t>x, y = euler_method(f, x0, y0, h, n)</a:t>
            </a:r>
          </a:p>
          <a:p>
            <a:endParaRPr lang="en-US" sz="1400" b="1">
              <a:latin typeface="Consolas" panose="020B0609020204030204" charset="0"/>
              <a:cs typeface="Consolas" panose="020B0609020204030204" charset="0"/>
            </a:endParaRPr>
          </a:p>
          <a:p>
            <a:r>
              <a:rPr lang="en-US" sz="1400" b="1">
                <a:latin typeface="Consolas" panose="020B0609020204030204" charset="0"/>
                <a:cs typeface="Consolas" panose="020B0609020204030204" charset="0"/>
              </a:rPr>
              <a:t># Plotting</a:t>
            </a:r>
          </a:p>
          <a:p>
            <a:r>
              <a:rPr lang="en-US" sz="1400" b="1">
                <a:latin typeface="Consolas" panose="020B0609020204030204" charset="0"/>
                <a:cs typeface="Consolas" panose="020B0609020204030204" charset="0"/>
              </a:rPr>
              <a:t>plt.plot(x, y, label='Numerical Solution')</a:t>
            </a:r>
          </a:p>
          <a:p>
            <a:r>
              <a:rPr lang="en-US" sz="1400" b="1">
                <a:latin typeface="Consolas" panose="020B0609020204030204" charset="0"/>
                <a:cs typeface="Consolas" panose="020B0609020204030204" charset="0"/>
              </a:rPr>
              <a:t>plt.xlabel('x')</a:t>
            </a:r>
          </a:p>
          <a:p>
            <a:r>
              <a:rPr lang="en-US" sz="1400" b="1">
                <a:latin typeface="Consolas" panose="020B0609020204030204" charset="0"/>
                <a:cs typeface="Consolas" panose="020B0609020204030204" charset="0"/>
              </a:rPr>
              <a:t>plt.ylabel('y')</a:t>
            </a:r>
          </a:p>
          <a:p>
            <a:r>
              <a:rPr lang="en-US" sz="1400" b="1">
                <a:latin typeface="Consolas" panose="020B0609020204030204" charset="0"/>
                <a:cs typeface="Consolas" panose="020B0609020204030204" charset="0"/>
              </a:rPr>
              <a:t>plt.legend()</a:t>
            </a:r>
          </a:p>
          <a:p>
            <a:r>
              <a:rPr lang="en-US" sz="1400" b="1">
                <a:latin typeface="Consolas" panose="020B0609020204030204" charset="0"/>
                <a:cs typeface="Consolas" panose="020B0609020204030204" charset="0"/>
              </a:rPr>
              <a:t>plt.show()</a:t>
            </a:r>
          </a:p>
        </p:txBody>
      </p:sp>
      <p:pic>
        <p:nvPicPr>
          <p:cNvPr id="9" name="Picture 8" descr="Figure_1"/>
          <p:cNvPicPr>
            <a:picLocks noChangeAspect="1"/>
          </p:cNvPicPr>
          <p:nvPr/>
        </p:nvPicPr>
        <p:blipFill>
          <a:blip r:embed="rId4"/>
          <a:stretch>
            <a:fillRect/>
          </a:stretch>
        </p:blipFill>
        <p:spPr>
          <a:xfrm>
            <a:off x="6300470" y="1675130"/>
            <a:ext cx="7157720" cy="57994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31218_122625000_iOS"/>
          <p:cNvPicPr>
            <a:picLocks noChangeAspect="1"/>
          </p:cNvPicPr>
          <p:nvPr/>
        </p:nvPicPr>
        <p:blipFill>
          <a:blip r:embed="rId2"/>
          <a:stretch>
            <a:fillRect/>
          </a:stretch>
        </p:blipFill>
        <p:spPr>
          <a:xfrm>
            <a:off x="1339311" y="397198"/>
            <a:ext cx="11958320" cy="693343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math problem&#10;&#10;Description automatically generated">
            <a:extLst>
              <a:ext uri="{FF2B5EF4-FFF2-40B4-BE49-F238E27FC236}">
                <a16:creationId xmlns:a16="http://schemas.microsoft.com/office/drawing/2014/main" id="{30A56CDA-9CF2-0625-DCBA-F150623141DA}"/>
              </a:ext>
            </a:extLst>
          </p:cNvPr>
          <p:cNvPicPr>
            <a:picLocks noChangeAspect="1"/>
          </p:cNvPicPr>
          <p:nvPr/>
        </p:nvPicPr>
        <p:blipFill>
          <a:blip r:embed="rId2"/>
          <a:stretch>
            <a:fillRect/>
          </a:stretch>
        </p:blipFill>
        <p:spPr>
          <a:xfrm>
            <a:off x="1630241" y="541394"/>
            <a:ext cx="12240151" cy="7560190"/>
          </a:xfrm>
          <a:prstGeom prst="rect">
            <a:avLst/>
          </a:prstGeom>
        </p:spPr>
      </p:pic>
    </p:spTree>
    <p:extLst>
      <p:ext uri="{BB962C8B-B14F-4D97-AF65-F5344CB8AC3E}">
        <p14:creationId xmlns:p14="http://schemas.microsoft.com/office/powerpoint/2010/main" val="3128735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p:spPr>
      </p:sp>
      <p:sp>
        <p:nvSpPr>
          <p:cNvPr id="3" name="Shape 1"/>
          <p:cNvSpPr/>
          <p:nvPr/>
        </p:nvSpPr>
        <p:spPr>
          <a:xfrm>
            <a:off x="0" y="0"/>
            <a:ext cx="14630400" cy="8229600"/>
          </a:xfrm>
          <a:prstGeom prst="rect">
            <a:avLst/>
          </a:prstGeom>
          <a:solidFill>
            <a:srgbClr val="F3F3F7"/>
          </a:solidFill>
        </p:spPr>
      </p:sp>
      <p:sp>
        <p:nvSpPr>
          <p:cNvPr id="5" name="Text 2"/>
          <p:cNvSpPr/>
          <p:nvPr/>
        </p:nvSpPr>
        <p:spPr>
          <a:xfrm>
            <a:off x="3466544" y="234712"/>
            <a:ext cx="7477601" cy="1388745"/>
          </a:xfrm>
          <a:prstGeom prst="rect">
            <a:avLst/>
          </a:prstGeom>
          <a:noFill/>
        </p:spPr>
        <p:txBody>
          <a:bodyPr wrap="square" rtlCol="0" anchor="t"/>
          <a:lstStyle/>
          <a:p>
            <a:pPr marL="0" indent="0" algn="ctr">
              <a:lnSpc>
                <a:spcPts val="5470"/>
              </a:lnSpc>
              <a:buNone/>
            </a:pPr>
            <a:r>
              <a:rPr lang="en-US" sz="4375" b="1" dirty="0">
                <a:solidFill>
                  <a:srgbClr val="101014"/>
                </a:solidFill>
                <a:latin typeface="Playfair Display" pitchFamily="34" charset="0"/>
                <a:ea typeface="Playfair Display" pitchFamily="34" charset="-122"/>
                <a:cs typeface="Playfair Display" pitchFamily="34" charset="-120"/>
              </a:rPr>
              <a:t>Runge-Kutta Methods for Solving ODE</a:t>
            </a:r>
            <a:endParaRPr lang="en-US" sz="4375" dirty="0"/>
          </a:p>
        </p:txBody>
      </p:sp>
      <p:sp>
        <p:nvSpPr>
          <p:cNvPr id="6" name="Text 3"/>
          <p:cNvSpPr/>
          <p:nvPr/>
        </p:nvSpPr>
        <p:spPr>
          <a:xfrm>
            <a:off x="6319599" y="4264938"/>
            <a:ext cx="7477601" cy="1421606"/>
          </a:xfrm>
          <a:prstGeom prst="rect">
            <a:avLst/>
          </a:prstGeom>
          <a:noFill/>
        </p:spPr>
        <p:txBody>
          <a:bodyPr wrap="square" rtlCol="0" anchor="t"/>
          <a:lstStyle/>
          <a:p>
            <a:pPr marL="0" indent="0">
              <a:lnSpc>
                <a:spcPts val="2800"/>
              </a:lnSpc>
              <a:buNone/>
            </a:pPr>
            <a:endParaRPr lang="en-US" sz="1750" dirty="0"/>
          </a:p>
        </p:txBody>
      </p:sp>
      <p:sp>
        <p:nvSpPr>
          <p:cNvPr id="7" name="Text Box 6"/>
          <p:cNvSpPr txBox="1"/>
          <p:nvPr/>
        </p:nvSpPr>
        <p:spPr>
          <a:xfrm>
            <a:off x="469265" y="1765935"/>
            <a:ext cx="8329295" cy="5999480"/>
          </a:xfrm>
          <a:prstGeom prst="rect">
            <a:avLst/>
          </a:prstGeom>
          <a:noFill/>
        </p:spPr>
        <p:txBody>
          <a:bodyPr wrap="square" rtlCol="0" anchor="t">
            <a:noAutofit/>
          </a:bodyPr>
          <a:lstStyle/>
          <a:p>
            <a:r>
              <a:rPr lang="en-US" sz="1200" b="1">
                <a:latin typeface="Consolas" panose="020B0609020204030204" charset="0"/>
                <a:cs typeface="Consolas" panose="020B0609020204030204" charset="0"/>
              </a:rPr>
              <a:t>import numpy as np</a:t>
            </a:r>
          </a:p>
          <a:p>
            <a:r>
              <a:rPr lang="en-US" sz="1200" b="1">
                <a:latin typeface="Consolas" panose="020B0609020204030204" charset="0"/>
                <a:cs typeface="Consolas" panose="020B0609020204030204" charset="0"/>
              </a:rPr>
              <a:t>import matplotlib.pyplot as plt</a:t>
            </a:r>
          </a:p>
          <a:p>
            <a:endParaRPr lang="en-US" sz="1200" b="1">
              <a:latin typeface="Consolas" panose="020B0609020204030204" charset="0"/>
              <a:cs typeface="Consolas" panose="020B0609020204030204" charset="0"/>
            </a:endParaRPr>
          </a:p>
          <a:p>
            <a:r>
              <a:rPr lang="en-US" sz="1200" b="1">
                <a:latin typeface="Consolas" panose="020B0609020204030204" charset="0"/>
                <a:cs typeface="Consolas" panose="020B0609020204030204" charset="0"/>
              </a:rPr>
              <a:t># Define ODE and Runge-Kutta Method</a:t>
            </a:r>
          </a:p>
          <a:p>
            <a:r>
              <a:rPr lang="en-US" sz="1200" b="1">
                <a:latin typeface="Consolas" panose="020B0609020204030204" charset="0"/>
                <a:cs typeface="Consolas" panose="020B0609020204030204" charset="0"/>
              </a:rPr>
              <a:t>def f(x, y):</a:t>
            </a:r>
          </a:p>
          <a:p>
            <a:r>
              <a:rPr lang="en-US" sz="1200" b="1">
                <a:latin typeface="Consolas" panose="020B0609020204030204" charset="0"/>
                <a:cs typeface="Consolas" panose="020B0609020204030204" charset="0"/>
              </a:rPr>
              <a:t>    return x - y</a:t>
            </a:r>
          </a:p>
          <a:p>
            <a:endParaRPr lang="en-US" sz="1200" b="1">
              <a:latin typeface="Consolas" panose="020B0609020204030204" charset="0"/>
              <a:cs typeface="Consolas" panose="020B0609020204030204" charset="0"/>
            </a:endParaRPr>
          </a:p>
          <a:p>
            <a:r>
              <a:rPr lang="en-US" sz="1200" b="1">
                <a:latin typeface="Consolas" panose="020B0609020204030204" charset="0"/>
                <a:cs typeface="Consolas" panose="020B0609020204030204" charset="0"/>
              </a:rPr>
              <a:t>def runge_kutta_method(func, x0, y0, h, n):</a:t>
            </a:r>
          </a:p>
          <a:p>
            <a:r>
              <a:rPr lang="en-US" sz="1200" b="1">
                <a:latin typeface="Consolas" panose="020B0609020204030204" charset="0"/>
                <a:cs typeface="Consolas" panose="020B0609020204030204" charset="0"/>
              </a:rPr>
              <a:t>    x_values = [x0 + i * h for i in range(n+1)]</a:t>
            </a:r>
          </a:p>
          <a:p>
            <a:r>
              <a:rPr lang="en-US" sz="1200" b="1">
                <a:latin typeface="Consolas" panose="020B0609020204030204" charset="0"/>
                <a:cs typeface="Consolas" panose="020B0609020204030204" charset="0"/>
              </a:rPr>
              <a:t>    y_values = [y0]</a:t>
            </a:r>
          </a:p>
          <a:p>
            <a:endParaRPr lang="en-US" sz="1200" b="1">
              <a:latin typeface="Consolas" panose="020B0609020204030204" charset="0"/>
              <a:cs typeface="Consolas" panose="020B0609020204030204" charset="0"/>
            </a:endParaRPr>
          </a:p>
          <a:p>
            <a:r>
              <a:rPr lang="en-US" sz="1200" b="1">
                <a:latin typeface="Consolas" panose="020B0609020204030204" charset="0"/>
                <a:cs typeface="Consolas" panose="020B0609020204030204" charset="0"/>
              </a:rPr>
              <a:t>    for i in range(n):</a:t>
            </a:r>
          </a:p>
          <a:p>
            <a:r>
              <a:rPr lang="en-US" sz="1200" b="1">
                <a:latin typeface="Consolas" panose="020B0609020204030204" charset="0"/>
                <a:cs typeface="Consolas" panose="020B0609020204030204" charset="0"/>
              </a:rPr>
              <a:t>        k1 = h * func(x_values[i], y_values[i])</a:t>
            </a:r>
          </a:p>
          <a:p>
            <a:r>
              <a:rPr lang="en-US" sz="1200" b="1">
                <a:latin typeface="Consolas" panose="020B0609020204030204" charset="0"/>
                <a:cs typeface="Consolas" panose="020B0609020204030204" charset="0"/>
              </a:rPr>
              <a:t>        k2 = h * func(x_values[i] + h/2, y_values[i] + k1/2)</a:t>
            </a:r>
          </a:p>
          <a:p>
            <a:r>
              <a:rPr lang="en-US" sz="1200" b="1">
                <a:latin typeface="Consolas" panose="020B0609020204030204" charset="0"/>
                <a:cs typeface="Consolas" panose="020B0609020204030204" charset="0"/>
              </a:rPr>
              <a:t>        k3 = h * func(x_values[i] + h/2, y_values[i] + k2/2)</a:t>
            </a:r>
          </a:p>
          <a:p>
            <a:r>
              <a:rPr lang="en-US" sz="1200" b="1">
                <a:latin typeface="Consolas" panose="020B0609020204030204" charset="0"/>
                <a:cs typeface="Consolas" panose="020B0609020204030204" charset="0"/>
              </a:rPr>
              <a:t>        k4 = h * func(x_values[i] + h, y_values[i] + k3)</a:t>
            </a:r>
          </a:p>
          <a:p>
            <a:r>
              <a:rPr lang="en-US" sz="1200" b="1">
                <a:latin typeface="Consolas" panose="020B0609020204030204" charset="0"/>
                <a:cs typeface="Consolas" panose="020B0609020204030204" charset="0"/>
              </a:rPr>
              <a:t>        y0 += (k1 + 2*k2 + 2*k3 + k4) / 6</a:t>
            </a:r>
          </a:p>
          <a:p>
            <a:r>
              <a:rPr lang="en-US" sz="1200" b="1">
                <a:latin typeface="Consolas" panose="020B0609020204030204" charset="0"/>
                <a:cs typeface="Consolas" panose="020B0609020204030204" charset="0"/>
              </a:rPr>
              <a:t>        y_values.append(y0)</a:t>
            </a:r>
          </a:p>
          <a:p>
            <a:endParaRPr lang="en-US" sz="1200" b="1">
              <a:latin typeface="Consolas" panose="020B0609020204030204" charset="0"/>
              <a:cs typeface="Consolas" panose="020B0609020204030204" charset="0"/>
            </a:endParaRPr>
          </a:p>
          <a:p>
            <a:r>
              <a:rPr lang="en-US" sz="1200" b="1">
                <a:latin typeface="Consolas" panose="020B0609020204030204" charset="0"/>
                <a:cs typeface="Consolas" panose="020B0609020204030204" charset="0"/>
              </a:rPr>
              <a:t>    return x_values, y_values</a:t>
            </a:r>
          </a:p>
          <a:p>
            <a:endParaRPr lang="en-US" sz="1200" b="1">
              <a:latin typeface="Consolas" panose="020B0609020204030204" charset="0"/>
              <a:cs typeface="Consolas" panose="020B0609020204030204" charset="0"/>
            </a:endParaRPr>
          </a:p>
          <a:p>
            <a:r>
              <a:rPr lang="en-US" sz="1200" b="1">
                <a:latin typeface="Consolas" panose="020B0609020204030204" charset="0"/>
                <a:cs typeface="Consolas" panose="020B0609020204030204" charset="0"/>
              </a:rPr>
              <a:t># Example Usage</a:t>
            </a:r>
          </a:p>
          <a:p>
            <a:r>
              <a:rPr lang="en-US" sz="1200" b="1">
                <a:latin typeface="Consolas" panose="020B0609020204030204" charset="0"/>
                <a:cs typeface="Consolas" panose="020B0609020204030204" charset="0"/>
              </a:rPr>
              <a:t>x0, y0 = 0, 1 # Initial conditions</a:t>
            </a:r>
          </a:p>
          <a:p>
            <a:r>
              <a:rPr lang="en-US" sz="1200" b="1">
                <a:latin typeface="Consolas" panose="020B0609020204030204" charset="0"/>
                <a:cs typeface="Consolas" panose="020B0609020204030204" charset="0"/>
              </a:rPr>
              <a:t>h = 0.1        # Step size</a:t>
            </a:r>
          </a:p>
          <a:p>
            <a:r>
              <a:rPr lang="en-US" sz="1200" b="1">
                <a:latin typeface="Consolas" panose="020B0609020204030204" charset="0"/>
                <a:cs typeface="Consolas" panose="020B0609020204030204" charset="0"/>
              </a:rPr>
              <a:t>n = 50         # Number of steps</a:t>
            </a:r>
          </a:p>
          <a:p>
            <a:endParaRPr lang="en-US" sz="1200" b="1">
              <a:latin typeface="Consolas" panose="020B0609020204030204" charset="0"/>
              <a:cs typeface="Consolas" panose="020B0609020204030204" charset="0"/>
            </a:endParaRPr>
          </a:p>
          <a:p>
            <a:r>
              <a:rPr lang="en-US" sz="1200" b="1">
                <a:latin typeface="Consolas" panose="020B0609020204030204" charset="0"/>
                <a:cs typeface="Consolas" panose="020B0609020204030204" charset="0"/>
              </a:rPr>
              <a:t>x, y = runge_kutta_method(f, x0, y0, h, n)</a:t>
            </a:r>
          </a:p>
          <a:p>
            <a:endParaRPr lang="en-US" sz="1200" b="1">
              <a:latin typeface="Consolas" panose="020B0609020204030204" charset="0"/>
              <a:cs typeface="Consolas" panose="020B0609020204030204" charset="0"/>
            </a:endParaRPr>
          </a:p>
          <a:p>
            <a:r>
              <a:rPr lang="en-US" sz="1200" b="1">
                <a:latin typeface="Consolas" panose="020B0609020204030204" charset="0"/>
                <a:cs typeface="Consolas" panose="020B0609020204030204" charset="0"/>
              </a:rPr>
              <a:t># Plotting</a:t>
            </a:r>
          </a:p>
          <a:p>
            <a:r>
              <a:rPr lang="en-US" sz="1200" b="1">
                <a:latin typeface="Consolas" panose="020B0609020204030204" charset="0"/>
                <a:cs typeface="Consolas" panose="020B0609020204030204" charset="0"/>
              </a:rPr>
              <a:t>plt.plot(x, y, label='Numerical Solution')</a:t>
            </a:r>
          </a:p>
          <a:p>
            <a:r>
              <a:rPr lang="en-US" sz="1200" b="1">
                <a:latin typeface="Consolas" panose="020B0609020204030204" charset="0"/>
                <a:cs typeface="Consolas" panose="020B0609020204030204" charset="0"/>
              </a:rPr>
              <a:t>plt.xlabel('x')</a:t>
            </a:r>
          </a:p>
          <a:p>
            <a:r>
              <a:rPr lang="en-US" sz="1200" b="1">
                <a:latin typeface="Consolas" panose="020B0609020204030204" charset="0"/>
                <a:cs typeface="Consolas" panose="020B0609020204030204" charset="0"/>
              </a:rPr>
              <a:t>plt.ylabel('y')</a:t>
            </a:r>
          </a:p>
          <a:p>
            <a:r>
              <a:rPr lang="en-US" sz="1200" b="1">
                <a:latin typeface="Consolas" panose="020B0609020204030204" charset="0"/>
                <a:cs typeface="Consolas" panose="020B0609020204030204" charset="0"/>
              </a:rPr>
              <a:t>plt.legend()</a:t>
            </a:r>
          </a:p>
          <a:p>
            <a:r>
              <a:rPr lang="en-US" sz="1200" b="1">
                <a:latin typeface="Consolas" panose="020B0609020204030204" charset="0"/>
                <a:cs typeface="Consolas" panose="020B0609020204030204" charset="0"/>
              </a:rPr>
              <a:t>plt.show()</a:t>
            </a:r>
          </a:p>
        </p:txBody>
      </p:sp>
      <p:pic>
        <p:nvPicPr>
          <p:cNvPr id="8" name="Picture 7" descr="output"/>
          <p:cNvPicPr>
            <a:picLocks noChangeAspect="1"/>
          </p:cNvPicPr>
          <p:nvPr/>
        </p:nvPicPr>
        <p:blipFill>
          <a:blip r:embed="rId3"/>
          <a:stretch>
            <a:fillRect/>
          </a:stretch>
        </p:blipFill>
        <p:spPr>
          <a:xfrm>
            <a:off x="6372860" y="1937385"/>
            <a:ext cx="7424420" cy="565721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p:spPr>
      </p:sp>
      <p:sp>
        <p:nvSpPr>
          <p:cNvPr id="3" name="Shape 1"/>
          <p:cNvSpPr/>
          <p:nvPr/>
        </p:nvSpPr>
        <p:spPr>
          <a:xfrm>
            <a:off x="0" y="0"/>
            <a:ext cx="14630400" cy="8229600"/>
          </a:xfrm>
          <a:prstGeom prst="rect">
            <a:avLst/>
          </a:prstGeom>
          <a:solidFill>
            <a:srgbClr val="F3F3F7"/>
          </a:solidFill>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498878"/>
            <a:ext cx="8397240" cy="694373"/>
          </a:xfrm>
          <a:prstGeom prst="rect">
            <a:avLst/>
          </a:prstGeom>
          <a:noFill/>
        </p:spPr>
        <p:txBody>
          <a:bodyPr wrap="none" rtlCol="0" anchor="t"/>
          <a:lstStyle/>
          <a:p>
            <a:pPr marL="0" indent="0">
              <a:lnSpc>
                <a:spcPts val="5470"/>
              </a:lnSpc>
              <a:buNone/>
            </a:pPr>
            <a:r>
              <a:rPr lang="en-US" sz="4375" b="1" dirty="0">
                <a:solidFill>
                  <a:srgbClr val="101014"/>
                </a:solidFill>
                <a:latin typeface="Playfair Display" pitchFamily="34" charset="0"/>
                <a:ea typeface="Playfair Display" pitchFamily="34" charset="-122"/>
                <a:cs typeface="Playfair Display" pitchFamily="34" charset="-120"/>
              </a:rPr>
              <a:t>Mastering Runge-Kutta Methods</a:t>
            </a:r>
            <a:endParaRPr lang="en-US" sz="4375" dirty="0"/>
          </a:p>
        </p:txBody>
      </p:sp>
      <p:sp>
        <p:nvSpPr>
          <p:cNvPr id="6" name="Shape 3"/>
          <p:cNvSpPr/>
          <p:nvPr/>
        </p:nvSpPr>
        <p:spPr>
          <a:xfrm>
            <a:off x="4490799" y="2526506"/>
            <a:ext cx="4542115" cy="2346365"/>
          </a:xfrm>
          <a:prstGeom prst="roundRect">
            <a:avLst>
              <a:gd name="adj" fmla="val 5682"/>
            </a:avLst>
          </a:prstGeom>
          <a:solidFill>
            <a:srgbClr val="E4E4ED"/>
          </a:solidFill>
        </p:spPr>
      </p:sp>
      <p:sp>
        <p:nvSpPr>
          <p:cNvPr id="7" name="Text 4"/>
          <p:cNvSpPr/>
          <p:nvPr/>
        </p:nvSpPr>
        <p:spPr>
          <a:xfrm>
            <a:off x="4712970" y="2748677"/>
            <a:ext cx="2221944" cy="347186"/>
          </a:xfrm>
          <a:prstGeom prst="rect">
            <a:avLst/>
          </a:prstGeom>
          <a:noFill/>
        </p:spPr>
        <p:txBody>
          <a:bodyPr wrap="none" rtlCol="0" anchor="t"/>
          <a:lstStyle/>
          <a:p>
            <a:pPr marL="0" indent="0">
              <a:lnSpc>
                <a:spcPts val="2735"/>
              </a:lnSpc>
              <a:buNone/>
            </a:pPr>
            <a:r>
              <a:rPr lang="en-US" sz="2185" b="1" dirty="0">
                <a:solidFill>
                  <a:srgbClr val="101014"/>
                </a:solidFill>
                <a:latin typeface="Playfair Display" pitchFamily="34" charset="0"/>
                <a:ea typeface="Playfair Display" pitchFamily="34" charset="-122"/>
                <a:cs typeface="Playfair Display" pitchFamily="34" charset="-120"/>
              </a:rPr>
              <a:t>Variant Selection</a:t>
            </a:r>
            <a:endParaRPr lang="en-US" sz="2185" dirty="0"/>
          </a:p>
        </p:txBody>
      </p:sp>
      <p:sp>
        <p:nvSpPr>
          <p:cNvPr id="8" name="Text 5"/>
          <p:cNvSpPr/>
          <p:nvPr/>
        </p:nvSpPr>
        <p:spPr>
          <a:xfrm>
            <a:off x="4712970" y="3229094"/>
            <a:ext cx="4097774" cy="1421606"/>
          </a:xfrm>
          <a:prstGeom prst="rect">
            <a:avLst/>
          </a:prstGeom>
          <a:noFill/>
        </p:spPr>
        <p:txBody>
          <a:bodyPr wrap="square" rtlCol="0" anchor="t"/>
          <a:lstStyle/>
          <a:p>
            <a:pPr marL="0" indent="0">
              <a:lnSpc>
                <a:spcPts val="2800"/>
              </a:lnSpc>
              <a:buNone/>
            </a:pPr>
            <a:r>
              <a:rPr lang="en-US" sz="1750" dirty="0">
                <a:solidFill>
                  <a:srgbClr val="39393C"/>
                </a:solidFill>
                <a:latin typeface="Open Sans" pitchFamily="34" charset="0"/>
                <a:ea typeface="Open Sans" pitchFamily="34" charset="-122"/>
                <a:cs typeface="Open Sans" pitchFamily="34" charset="-120"/>
              </a:rPr>
              <a:t>Understand the criteria for selecting the most appropriate variant of Runge-Kutta method based on accuracy and computational efficiency.</a:t>
            </a:r>
            <a:endParaRPr lang="en-US" sz="1750" dirty="0"/>
          </a:p>
        </p:txBody>
      </p:sp>
      <p:sp>
        <p:nvSpPr>
          <p:cNvPr id="9" name="Shape 6"/>
          <p:cNvSpPr/>
          <p:nvPr/>
        </p:nvSpPr>
        <p:spPr>
          <a:xfrm>
            <a:off x="9255085" y="2526506"/>
            <a:ext cx="4542115" cy="2346365"/>
          </a:xfrm>
          <a:prstGeom prst="roundRect">
            <a:avLst>
              <a:gd name="adj" fmla="val 5682"/>
            </a:avLst>
          </a:prstGeom>
          <a:solidFill>
            <a:srgbClr val="E4E4ED"/>
          </a:solidFill>
        </p:spPr>
      </p:sp>
      <p:sp>
        <p:nvSpPr>
          <p:cNvPr id="10" name="Text 7"/>
          <p:cNvSpPr/>
          <p:nvPr/>
        </p:nvSpPr>
        <p:spPr>
          <a:xfrm>
            <a:off x="9477256" y="2748677"/>
            <a:ext cx="2567940" cy="347186"/>
          </a:xfrm>
          <a:prstGeom prst="rect">
            <a:avLst/>
          </a:prstGeom>
          <a:noFill/>
        </p:spPr>
        <p:txBody>
          <a:bodyPr wrap="none" rtlCol="0" anchor="t"/>
          <a:lstStyle/>
          <a:p>
            <a:pPr marL="0" indent="0">
              <a:lnSpc>
                <a:spcPts val="2735"/>
              </a:lnSpc>
              <a:buNone/>
            </a:pPr>
            <a:r>
              <a:rPr lang="en-US" sz="2185" b="1" dirty="0">
                <a:solidFill>
                  <a:srgbClr val="101014"/>
                </a:solidFill>
                <a:latin typeface="Playfair Display" pitchFamily="34" charset="0"/>
                <a:ea typeface="Playfair Display" pitchFamily="34" charset="-122"/>
                <a:cs typeface="Playfair Display" pitchFamily="34" charset="-120"/>
              </a:rPr>
              <a:t>Comparing Variants</a:t>
            </a:r>
            <a:endParaRPr lang="en-US" sz="2185" dirty="0"/>
          </a:p>
        </p:txBody>
      </p:sp>
      <p:sp>
        <p:nvSpPr>
          <p:cNvPr id="11" name="Text 8"/>
          <p:cNvSpPr/>
          <p:nvPr/>
        </p:nvSpPr>
        <p:spPr>
          <a:xfrm>
            <a:off x="9477256" y="3229094"/>
            <a:ext cx="4097774" cy="1066205"/>
          </a:xfrm>
          <a:prstGeom prst="rect">
            <a:avLst/>
          </a:prstGeom>
          <a:noFill/>
        </p:spPr>
        <p:txBody>
          <a:bodyPr wrap="square" rtlCol="0" anchor="t"/>
          <a:lstStyle/>
          <a:p>
            <a:pPr marL="0" indent="0">
              <a:lnSpc>
                <a:spcPts val="2800"/>
              </a:lnSpc>
              <a:buNone/>
            </a:pPr>
            <a:r>
              <a:rPr lang="en-US" sz="1750" dirty="0">
                <a:solidFill>
                  <a:srgbClr val="39393C"/>
                </a:solidFill>
                <a:latin typeface="Open Sans" pitchFamily="34" charset="0"/>
                <a:ea typeface="Open Sans" pitchFamily="34" charset="-122"/>
                <a:cs typeface="Open Sans" pitchFamily="34" charset="-120"/>
              </a:rPr>
              <a:t>Explore the characteristics, advantages, and limitations of popular Runge-Kutta variants, including RK2, RK3, and RK4.</a:t>
            </a:r>
            <a:endParaRPr lang="en-US" sz="1750" dirty="0"/>
          </a:p>
        </p:txBody>
      </p:sp>
      <p:sp>
        <p:nvSpPr>
          <p:cNvPr id="12" name="Shape 9"/>
          <p:cNvSpPr/>
          <p:nvPr/>
        </p:nvSpPr>
        <p:spPr>
          <a:xfrm>
            <a:off x="4490799" y="5095042"/>
            <a:ext cx="9306401" cy="1635562"/>
          </a:xfrm>
          <a:prstGeom prst="roundRect">
            <a:avLst>
              <a:gd name="adj" fmla="val 8151"/>
            </a:avLst>
          </a:prstGeom>
          <a:solidFill>
            <a:srgbClr val="E4E4ED"/>
          </a:solidFill>
        </p:spPr>
      </p:sp>
      <p:sp>
        <p:nvSpPr>
          <p:cNvPr id="13" name="Text 10"/>
          <p:cNvSpPr/>
          <p:nvPr/>
        </p:nvSpPr>
        <p:spPr>
          <a:xfrm>
            <a:off x="4712970" y="5317212"/>
            <a:ext cx="3208020" cy="347186"/>
          </a:xfrm>
          <a:prstGeom prst="rect">
            <a:avLst/>
          </a:prstGeom>
          <a:noFill/>
        </p:spPr>
        <p:txBody>
          <a:bodyPr wrap="none" rtlCol="0" anchor="t"/>
          <a:lstStyle/>
          <a:p>
            <a:pPr marL="0" indent="0">
              <a:lnSpc>
                <a:spcPts val="2735"/>
              </a:lnSpc>
              <a:buNone/>
            </a:pPr>
            <a:r>
              <a:rPr lang="en-US" sz="2185" b="1" dirty="0">
                <a:solidFill>
                  <a:srgbClr val="101014"/>
                </a:solidFill>
                <a:latin typeface="Playfair Display" pitchFamily="34" charset="0"/>
                <a:ea typeface="Playfair Display" pitchFamily="34" charset="-122"/>
                <a:cs typeface="Playfair Display" pitchFamily="34" charset="-120"/>
              </a:rPr>
              <a:t>Optimization Techniques</a:t>
            </a:r>
            <a:endParaRPr lang="en-US" sz="2185" dirty="0"/>
          </a:p>
        </p:txBody>
      </p:sp>
      <p:sp>
        <p:nvSpPr>
          <p:cNvPr id="14" name="Text 11"/>
          <p:cNvSpPr/>
          <p:nvPr/>
        </p:nvSpPr>
        <p:spPr>
          <a:xfrm>
            <a:off x="4712970" y="5797629"/>
            <a:ext cx="8862060" cy="710803"/>
          </a:xfrm>
          <a:prstGeom prst="rect">
            <a:avLst/>
          </a:prstGeom>
          <a:noFill/>
        </p:spPr>
        <p:txBody>
          <a:bodyPr wrap="square" rtlCol="0" anchor="t"/>
          <a:lstStyle/>
          <a:p>
            <a:pPr marL="0" indent="0">
              <a:lnSpc>
                <a:spcPts val="2800"/>
              </a:lnSpc>
              <a:buNone/>
            </a:pPr>
            <a:r>
              <a:rPr lang="en-US" sz="1750" dirty="0">
                <a:solidFill>
                  <a:srgbClr val="39393C"/>
                </a:solidFill>
                <a:latin typeface="Open Sans" pitchFamily="34" charset="0"/>
                <a:ea typeface="Open Sans" pitchFamily="34" charset="-122"/>
                <a:cs typeface="Open Sans" pitchFamily="34" charset="-120"/>
              </a:rPr>
              <a:t>Discover optimization techniques to enhance the performance of Runge-Kutta methods and achieve more accurate solutions.</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p:spPr>
      </p:sp>
      <p:sp>
        <p:nvSpPr>
          <p:cNvPr id="3" name="Shape 1"/>
          <p:cNvSpPr/>
          <p:nvPr/>
        </p:nvSpPr>
        <p:spPr>
          <a:xfrm>
            <a:off x="0" y="0"/>
            <a:ext cx="14630400" cy="8229600"/>
          </a:xfrm>
          <a:prstGeom prst="rect">
            <a:avLst/>
          </a:prstGeom>
          <a:solidFill>
            <a:srgbClr val="F3F3F7"/>
          </a:solidFill>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712482"/>
            <a:ext cx="4443889" cy="694373"/>
          </a:xfrm>
          <a:prstGeom prst="rect">
            <a:avLst/>
          </a:prstGeom>
          <a:noFill/>
        </p:spPr>
        <p:txBody>
          <a:bodyPr wrap="none" rtlCol="0" anchor="t"/>
          <a:lstStyle/>
          <a:p>
            <a:pPr marL="0" indent="0">
              <a:lnSpc>
                <a:spcPts val="5470"/>
              </a:lnSpc>
              <a:buNone/>
            </a:pPr>
            <a:r>
              <a:rPr lang="en-US" sz="4375" b="1" dirty="0">
                <a:solidFill>
                  <a:srgbClr val="101014"/>
                </a:solidFill>
                <a:latin typeface="Playfair Display" pitchFamily="34" charset="0"/>
                <a:ea typeface="Playfair Display" pitchFamily="34" charset="-122"/>
                <a:cs typeface="Playfair Display" pitchFamily="34" charset="-120"/>
              </a:rPr>
              <a:t>Conclusion</a:t>
            </a:r>
            <a:endParaRPr lang="en-US" sz="4375" dirty="0"/>
          </a:p>
        </p:txBody>
      </p:sp>
      <p:sp>
        <p:nvSpPr>
          <p:cNvPr id="6" name="Text 3"/>
          <p:cNvSpPr/>
          <p:nvPr/>
        </p:nvSpPr>
        <p:spPr>
          <a:xfrm>
            <a:off x="6319599" y="3740110"/>
            <a:ext cx="7477601" cy="1777008"/>
          </a:xfrm>
          <a:prstGeom prst="rect">
            <a:avLst/>
          </a:prstGeom>
          <a:noFill/>
        </p:spPr>
        <p:txBody>
          <a:bodyPr wrap="square" rtlCol="0" anchor="t"/>
          <a:lstStyle/>
          <a:p>
            <a:pPr marL="0" indent="0">
              <a:lnSpc>
                <a:spcPts val="2800"/>
              </a:lnSpc>
              <a:buNone/>
            </a:pPr>
            <a:r>
              <a:rPr lang="en-US" sz="1750" dirty="0">
                <a:solidFill>
                  <a:srgbClr val="39393C"/>
                </a:solidFill>
                <a:latin typeface="Open Sans" pitchFamily="34" charset="0"/>
                <a:ea typeface="Open Sans" pitchFamily="34" charset="-122"/>
                <a:cs typeface="Open Sans" pitchFamily="34" charset="-120"/>
              </a:rPr>
              <a:t>As our journey through differential equations and numerical methods comes to an end, we hope you now appreciate the power and versatility of Euler's method and various Runge-Kutta methods. Keep exploring and applying these concepts to solve complex problems in the realm of ODEs. Thank you for joining us!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A2BFE0C-F386-4567-9639-D32EA408991F}"/>
              </a:ext>
            </a:extLst>
          </p:cNvPr>
          <p:cNvSpPr txBox="1"/>
          <p:nvPr/>
        </p:nvSpPr>
        <p:spPr>
          <a:xfrm>
            <a:off x="2468880" y="1662406"/>
            <a:ext cx="9692640" cy="890115"/>
          </a:xfrm>
          <a:prstGeom prst="rect">
            <a:avLst/>
          </a:prstGeom>
          <a:noFill/>
        </p:spPr>
        <p:txBody>
          <a:bodyPr wrap="square" rtlCol="0">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spcBef>
                <a:spcPts val="0"/>
              </a:spcBef>
              <a:spcAft>
                <a:spcPts val="720"/>
              </a:spcAft>
            </a:pPr>
            <a:r>
              <a:rPr lang="en-US" sz="2592" dirty="0">
                <a:solidFill>
                  <a:schemeClr val="tx1">
                    <a:lumMod val="65000"/>
                    <a:lumOff val="35000"/>
                  </a:schemeClr>
                </a:solidFill>
                <a:latin typeface="Calibri Light" panose="020F0302020204030204" pitchFamily="34" charset="0"/>
                <a:cs typeface="Calibri Light" panose="020F0302020204030204" pitchFamily="34" charset="0"/>
              </a:rPr>
              <a:t>A wonderful serenity has taken possession of my entire soul, like these sweet mornings of spring</a:t>
            </a:r>
          </a:p>
        </p:txBody>
      </p:sp>
      <p:sp>
        <p:nvSpPr>
          <p:cNvPr id="7" name="TextBox 6">
            <a:extLst>
              <a:ext uri="{FF2B5EF4-FFF2-40B4-BE49-F238E27FC236}">
                <a16:creationId xmlns:a16="http://schemas.microsoft.com/office/drawing/2014/main" id="{10318FDF-5E7C-4E02-8708-1063E40268B3}"/>
              </a:ext>
            </a:extLst>
          </p:cNvPr>
          <p:cNvSpPr txBox="1"/>
          <p:nvPr/>
        </p:nvSpPr>
        <p:spPr>
          <a:xfrm>
            <a:off x="4023360" y="942297"/>
            <a:ext cx="6583680" cy="775597"/>
          </a:xfrm>
          <a:prstGeom prst="rect">
            <a:avLst/>
          </a:prstGeom>
          <a:noFill/>
        </p:spPr>
        <p:txBody>
          <a:bodyPr wrap="square">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r>
              <a:rPr lang="en-US" sz="4320" b="1" dirty="0">
                <a:solidFill>
                  <a:schemeClr val="tx1">
                    <a:lumMod val="65000"/>
                    <a:lumOff val="35000"/>
                  </a:schemeClr>
                </a:solidFill>
                <a:latin typeface="Segoe UI" panose="020B0502040204020203" pitchFamily="34" charset="0"/>
                <a:cs typeface="Segoe UI" panose="020B0502040204020203" pitchFamily="34" charset="0"/>
              </a:rPr>
              <a:t> Relevant Information</a:t>
            </a:r>
            <a:endParaRPr lang="en-ID" sz="4320" b="1" dirty="0">
              <a:solidFill>
                <a:schemeClr val="tx1">
                  <a:lumMod val="65000"/>
                  <a:lumOff val="35000"/>
                </a:schemeClr>
              </a:solidFill>
              <a:latin typeface="Segoe UI" panose="020B0502040204020203" pitchFamily="34" charset="0"/>
              <a:cs typeface="Segoe UI" panose="020B0502040204020203" pitchFamily="34" charset="0"/>
            </a:endParaRPr>
          </a:p>
        </p:txBody>
      </p:sp>
      <p:sp>
        <p:nvSpPr>
          <p:cNvPr id="8" name="Rectangle: Rounded Corners 7">
            <a:extLst>
              <a:ext uri="{FF2B5EF4-FFF2-40B4-BE49-F238E27FC236}">
                <a16:creationId xmlns:a16="http://schemas.microsoft.com/office/drawing/2014/main" id="{D911A9AC-C09A-4EF7-8C5E-768EE615A77E}"/>
              </a:ext>
            </a:extLst>
          </p:cNvPr>
          <p:cNvSpPr/>
          <p:nvPr/>
        </p:nvSpPr>
        <p:spPr>
          <a:xfrm>
            <a:off x="1097280" y="2606040"/>
            <a:ext cx="4518720" cy="4516944"/>
          </a:xfrm>
          <a:prstGeom prst="roundRect">
            <a:avLst>
              <a:gd name="adj" fmla="val 3805"/>
            </a:avLst>
          </a:prstGeom>
          <a:solidFill>
            <a:schemeClr val="bg1"/>
          </a:solidFill>
          <a:ln>
            <a:noFill/>
          </a:ln>
          <a:effectLst>
            <a:outerShdw blurRad="1016000" dist="381000" dir="2100000" sx="90000" sy="9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2592" dirty="0"/>
          </a:p>
        </p:txBody>
      </p:sp>
      <p:sp>
        <p:nvSpPr>
          <p:cNvPr id="9" name="Rectangle: Rounded Corners 8">
            <a:extLst>
              <a:ext uri="{FF2B5EF4-FFF2-40B4-BE49-F238E27FC236}">
                <a16:creationId xmlns:a16="http://schemas.microsoft.com/office/drawing/2014/main" id="{C1739777-77C4-451F-8264-0A6F20589D05}"/>
              </a:ext>
            </a:extLst>
          </p:cNvPr>
          <p:cNvSpPr/>
          <p:nvPr/>
        </p:nvSpPr>
        <p:spPr>
          <a:xfrm>
            <a:off x="5790950" y="2587920"/>
            <a:ext cx="3783611" cy="2180008"/>
          </a:xfrm>
          <a:prstGeom prst="roundRect">
            <a:avLst>
              <a:gd name="adj" fmla="val 3805"/>
            </a:avLst>
          </a:prstGeom>
          <a:solidFill>
            <a:schemeClr val="bg1">
              <a:lumMod val="95000"/>
              <a:alpha val="3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2592" dirty="0"/>
          </a:p>
        </p:txBody>
      </p:sp>
      <p:sp>
        <p:nvSpPr>
          <p:cNvPr id="10" name="Rectangle: Rounded Corners 9">
            <a:extLst>
              <a:ext uri="{FF2B5EF4-FFF2-40B4-BE49-F238E27FC236}">
                <a16:creationId xmlns:a16="http://schemas.microsoft.com/office/drawing/2014/main" id="{94C411EC-DA6B-40A1-848D-EB01E1AD93A8}"/>
              </a:ext>
            </a:extLst>
          </p:cNvPr>
          <p:cNvSpPr/>
          <p:nvPr/>
        </p:nvSpPr>
        <p:spPr>
          <a:xfrm>
            <a:off x="9749510" y="2606040"/>
            <a:ext cx="3783611" cy="2180008"/>
          </a:xfrm>
          <a:prstGeom prst="roundRect">
            <a:avLst>
              <a:gd name="adj" fmla="val 3805"/>
            </a:avLst>
          </a:prstGeom>
          <a:solidFill>
            <a:schemeClr val="bg1">
              <a:lumMod val="95000"/>
              <a:alpha val="3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2592" dirty="0"/>
          </a:p>
        </p:txBody>
      </p:sp>
      <p:sp>
        <p:nvSpPr>
          <p:cNvPr id="14" name="Rectangle: Rounded Corners 13">
            <a:extLst>
              <a:ext uri="{FF2B5EF4-FFF2-40B4-BE49-F238E27FC236}">
                <a16:creationId xmlns:a16="http://schemas.microsoft.com/office/drawing/2014/main" id="{46C857CC-686B-46E4-B6E7-7E0678479D21}"/>
              </a:ext>
            </a:extLst>
          </p:cNvPr>
          <p:cNvSpPr/>
          <p:nvPr/>
        </p:nvSpPr>
        <p:spPr>
          <a:xfrm>
            <a:off x="5790950" y="4942977"/>
            <a:ext cx="3783611" cy="2180008"/>
          </a:xfrm>
          <a:prstGeom prst="roundRect">
            <a:avLst>
              <a:gd name="adj" fmla="val 3805"/>
            </a:avLst>
          </a:prstGeom>
          <a:solidFill>
            <a:schemeClr val="bg1">
              <a:lumMod val="95000"/>
              <a:alpha val="3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2592" dirty="0"/>
          </a:p>
        </p:txBody>
      </p:sp>
      <p:sp>
        <p:nvSpPr>
          <p:cNvPr id="15" name="Rectangle: Rounded Corners 14">
            <a:extLst>
              <a:ext uri="{FF2B5EF4-FFF2-40B4-BE49-F238E27FC236}">
                <a16:creationId xmlns:a16="http://schemas.microsoft.com/office/drawing/2014/main" id="{6855FC87-C742-4FCF-95E6-83C3F6FC303C}"/>
              </a:ext>
            </a:extLst>
          </p:cNvPr>
          <p:cNvSpPr/>
          <p:nvPr/>
        </p:nvSpPr>
        <p:spPr>
          <a:xfrm>
            <a:off x="9749510" y="4942977"/>
            <a:ext cx="3783611" cy="2180008"/>
          </a:xfrm>
          <a:prstGeom prst="roundRect">
            <a:avLst>
              <a:gd name="adj" fmla="val 3805"/>
            </a:avLst>
          </a:prstGeom>
          <a:solidFill>
            <a:schemeClr val="bg1">
              <a:lumMod val="95000"/>
              <a:alpha val="3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2592" dirty="0"/>
          </a:p>
        </p:txBody>
      </p:sp>
      <p:graphicFrame>
        <p:nvGraphicFramePr>
          <p:cNvPr id="21" name="Chart 20">
            <a:extLst>
              <a:ext uri="{FF2B5EF4-FFF2-40B4-BE49-F238E27FC236}">
                <a16:creationId xmlns:a16="http://schemas.microsoft.com/office/drawing/2014/main" id="{F4A9FFB4-35CA-42F1-A64B-4476933E13DC}"/>
              </a:ext>
            </a:extLst>
          </p:cNvPr>
          <p:cNvGraphicFramePr/>
          <p:nvPr/>
        </p:nvGraphicFramePr>
        <p:xfrm>
          <a:off x="1442892" y="3178532"/>
          <a:ext cx="3827496" cy="3751117"/>
        </p:xfrm>
        <a:graphic>
          <a:graphicData uri="http://schemas.openxmlformats.org/drawingml/2006/chart">
            <c:chart xmlns:c="http://schemas.openxmlformats.org/drawingml/2006/chart" xmlns:r="http://schemas.openxmlformats.org/officeDocument/2006/relationships" r:id="rId3"/>
          </a:graphicData>
        </a:graphic>
      </p:graphicFrame>
      <p:sp>
        <p:nvSpPr>
          <p:cNvPr id="22" name="TextBox 21">
            <a:extLst>
              <a:ext uri="{FF2B5EF4-FFF2-40B4-BE49-F238E27FC236}">
                <a16:creationId xmlns:a16="http://schemas.microsoft.com/office/drawing/2014/main" id="{186A7086-B2F0-4361-B9A6-B8578A95FA3E}"/>
              </a:ext>
            </a:extLst>
          </p:cNvPr>
          <p:cNvSpPr txBox="1"/>
          <p:nvPr/>
        </p:nvSpPr>
        <p:spPr>
          <a:xfrm>
            <a:off x="1245034" y="2679360"/>
            <a:ext cx="2041739" cy="491225"/>
          </a:xfrm>
          <a:prstGeom prst="rect">
            <a:avLst/>
          </a:prstGeom>
          <a:noFill/>
        </p:spPr>
        <p:txBody>
          <a:bodyPr wrap="square" rtlCol="0">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spcBef>
                <a:spcPts val="0"/>
              </a:spcBef>
              <a:spcAft>
                <a:spcPts val="720"/>
              </a:spcAft>
            </a:pPr>
            <a:r>
              <a:rPr lang="en-US" sz="2592" b="1" dirty="0">
                <a:solidFill>
                  <a:schemeClr val="tx1">
                    <a:lumMod val="85000"/>
                    <a:lumOff val="15000"/>
                  </a:schemeClr>
                </a:solidFill>
                <a:latin typeface="Calibri Light" panose="020F0302020204030204" pitchFamily="34" charset="0"/>
                <a:cs typeface="Calibri Light" panose="020F0302020204030204" pitchFamily="34" charset="0"/>
              </a:rPr>
              <a:t>Net vs Gross</a:t>
            </a:r>
          </a:p>
        </p:txBody>
      </p:sp>
      <p:sp>
        <p:nvSpPr>
          <p:cNvPr id="19" name="Rectangle 18">
            <a:extLst>
              <a:ext uri="{FF2B5EF4-FFF2-40B4-BE49-F238E27FC236}">
                <a16:creationId xmlns:a16="http://schemas.microsoft.com/office/drawing/2014/main" id="{EF7B7B01-CE00-4DB7-A672-C7434BD42551}"/>
              </a:ext>
            </a:extLst>
          </p:cNvPr>
          <p:cNvSpPr/>
          <p:nvPr/>
        </p:nvSpPr>
        <p:spPr>
          <a:xfrm>
            <a:off x="6134380" y="3018873"/>
            <a:ext cx="2510856" cy="701730"/>
          </a:xfrm>
          <a:prstGeom prst="rect">
            <a:avLst/>
          </a:prstGeom>
        </p:spPr>
        <p:txBody>
          <a:bodyPr wrap="square">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spcBef>
                <a:spcPts val="0"/>
              </a:spcBef>
              <a:spcAft>
                <a:spcPts val="720"/>
              </a:spcAft>
            </a:pPr>
            <a:r>
              <a:rPr lang="en-US" sz="3840" b="1" dirty="0">
                <a:solidFill>
                  <a:schemeClr val="accent1"/>
                </a:solidFill>
                <a:latin typeface="Segoe UI" panose="020B0502040204020203" pitchFamily="34" charset="0"/>
                <a:cs typeface="Segoe UI" panose="020B0502040204020203" pitchFamily="34" charset="0"/>
              </a:rPr>
              <a:t>53,760</a:t>
            </a:r>
          </a:p>
        </p:txBody>
      </p:sp>
      <p:sp>
        <p:nvSpPr>
          <p:cNvPr id="20" name="Rectangle 19">
            <a:extLst>
              <a:ext uri="{FF2B5EF4-FFF2-40B4-BE49-F238E27FC236}">
                <a16:creationId xmlns:a16="http://schemas.microsoft.com/office/drawing/2014/main" id="{4F2D0A4F-3D33-4F10-9BCC-B880A53A3FBA}"/>
              </a:ext>
            </a:extLst>
          </p:cNvPr>
          <p:cNvSpPr/>
          <p:nvPr/>
        </p:nvSpPr>
        <p:spPr>
          <a:xfrm>
            <a:off x="6140946" y="3698345"/>
            <a:ext cx="2847720" cy="661104"/>
          </a:xfrm>
          <a:prstGeom prst="rect">
            <a:avLst/>
          </a:prstGeom>
        </p:spPr>
        <p:txBody>
          <a:bodyPr wrap="square">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nSpc>
                <a:spcPct val="130000"/>
              </a:lnSpc>
              <a:spcAft>
                <a:spcPts val="720"/>
              </a:spcAft>
            </a:pPr>
            <a:r>
              <a:rPr lang="en-US" sz="1440" dirty="0">
                <a:solidFill>
                  <a:schemeClr val="tx1">
                    <a:lumMod val="65000"/>
                    <a:lumOff val="35000"/>
                  </a:schemeClr>
                </a:solidFill>
                <a:latin typeface="Calibri Light" panose="020F0302020204030204" pitchFamily="34" charset="0"/>
                <a:ea typeface="Open Sans" panose="020B0606030504020204" pitchFamily="34" charset="0"/>
                <a:cs typeface="Calibri Light" panose="020F0302020204030204" pitchFamily="34" charset="0"/>
              </a:rPr>
              <a:t>A wonderful serenity has taken possession of my entire soul</a:t>
            </a:r>
          </a:p>
        </p:txBody>
      </p:sp>
      <p:grpSp>
        <p:nvGrpSpPr>
          <p:cNvPr id="53" name="Group 52">
            <a:extLst>
              <a:ext uri="{FF2B5EF4-FFF2-40B4-BE49-F238E27FC236}">
                <a16:creationId xmlns:a16="http://schemas.microsoft.com/office/drawing/2014/main" id="{BC8C3083-BA6F-4673-BA28-9456CD9D4F77}"/>
              </a:ext>
            </a:extLst>
          </p:cNvPr>
          <p:cNvGrpSpPr/>
          <p:nvPr/>
        </p:nvGrpSpPr>
        <p:grpSpPr>
          <a:xfrm flipV="1">
            <a:off x="9038031" y="2719343"/>
            <a:ext cx="365866" cy="365866"/>
            <a:chOff x="7759700" y="2068421"/>
            <a:chExt cx="304888" cy="304888"/>
          </a:xfrm>
        </p:grpSpPr>
        <p:sp>
          <p:nvSpPr>
            <p:cNvPr id="24" name="Rectangle: Rounded Corners 23">
              <a:extLst>
                <a:ext uri="{FF2B5EF4-FFF2-40B4-BE49-F238E27FC236}">
                  <a16:creationId xmlns:a16="http://schemas.microsoft.com/office/drawing/2014/main" id="{C5E1A904-A334-4733-BC0B-0C128879CC6C}"/>
                </a:ext>
              </a:extLst>
            </p:cNvPr>
            <p:cNvSpPr/>
            <p:nvPr/>
          </p:nvSpPr>
          <p:spPr>
            <a:xfrm>
              <a:off x="7759700" y="2068421"/>
              <a:ext cx="304888" cy="304888"/>
            </a:xfrm>
            <a:prstGeom prst="roundRect">
              <a:avLst>
                <a:gd name="adj" fmla="val 50000"/>
              </a:avLst>
            </a:prstGeom>
            <a:solidFill>
              <a:schemeClr val="bg1"/>
            </a:solidFill>
            <a:ln w="6350">
              <a:gradFill>
                <a:gsLst>
                  <a:gs pos="0">
                    <a:schemeClr val="accent1"/>
                  </a:gs>
                  <a:gs pos="100000">
                    <a:schemeClr val="accent2"/>
                  </a:gs>
                </a:gsLst>
                <a:lin ang="5400000" scaled="1"/>
              </a:gradFill>
            </a:ln>
            <a:effectLst>
              <a:outerShdw blurRad="635000" dist="254000" dir="2700000" sx="90000" sy="9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1440"/>
            </a:p>
          </p:txBody>
        </p:sp>
        <p:sp>
          <p:nvSpPr>
            <p:cNvPr id="4" name="Arrow: Up 3">
              <a:extLst>
                <a:ext uri="{FF2B5EF4-FFF2-40B4-BE49-F238E27FC236}">
                  <a16:creationId xmlns:a16="http://schemas.microsoft.com/office/drawing/2014/main" id="{5DCEE42E-D9CF-434D-B194-27BF951569B8}"/>
                </a:ext>
              </a:extLst>
            </p:cNvPr>
            <p:cNvSpPr/>
            <p:nvPr/>
          </p:nvSpPr>
          <p:spPr>
            <a:xfrm>
              <a:off x="7843077" y="2137550"/>
              <a:ext cx="138134" cy="153005"/>
            </a:xfrm>
            <a:prstGeom prst="upArrow">
              <a:avLst>
                <a:gd name="adj1" fmla="val 50000"/>
                <a:gd name="adj2" fmla="val 68114"/>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2592"/>
            </a:p>
          </p:txBody>
        </p:sp>
      </p:grpSp>
      <p:grpSp>
        <p:nvGrpSpPr>
          <p:cNvPr id="18" name="Group 17">
            <a:extLst>
              <a:ext uri="{FF2B5EF4-FFF2-40B4-BE49-F238E27FC236}">
                <a16:creationId xmlns:a16="http://schemas.microsoft.com/office/drawing/2014/main" id="{76BBC9C3-9743-4242-8B23-893647B351DB}"/>
              </a:ext>
            </a:extLst>
          </p:cNvPr>
          <p:cNvGrpSpPr/>
          <p:nvPr/>
        </p:nvGrpSpPr>
        <p:grpSpPr>
          <a:xfrm>
            <a:off x="12980883" y="2719343"/>
            <a:ext cx="365866" cy="365866"/>
            <a:chOff x="10817403" y="2266119"/>
            <a:chExt cx="304888" cy="304888"/>
          </a:xfrm>
        </p:grpSpPr>
        <p:sp>
          <p:nvSpPr>
            <p:cNvPr id="27" name="Rectangle: Rounded Corners 26">
              <a:extLst>
                <a:ext uri="{FF2B5EF4-FFF2-40B4-BE49-F238E27FC236}">
                  <a16:creationId xmlns:a16="http://schemas.microsoft.com/office/drawing/2014/main" id="{209CF8C8-FEF5-4CD9-8E4A-4604F6E5568C}"/>
                </a:ext>
              </a:extLst>
            </p:cNvPr>
            <p:cNvSpPr/>
            <p:nvPr/>
          </p:nvSpPr>
          <p:spPr>
            <a:xfrm>
              <a:off x="10817403" y="2266119"/>
              <a:ext cx="304888" cy="304888"/>
            </a:xfrm>
            <a:prstGeom prst="roundRect">
              <a:avLst>
                <a:gd name="adj" fmla="val 50000"/>
              </a:avLst>
            </a:prstGeom>
            <a:solidFill>
              <a:schemeClr val="bg1"/>
            </a:solidFill>
            <a:ln w="6350">
              <a:gradFill>
                <a:gsLst>
                  <a:gs pos="0">
                    <a:schemeClr val="accent1"/>
                  </a:gs>
                  <a:gs pos="100000">
                    <a:schemeClr val="accent2"/>
                  </a:gs>
                </a:gsLst>
                <a:lin ang="5400000" scaled="1"/>
              </a:gradFill>
            </a:ln>
            <a:effectLst>
              <a:outerShdw blurRad="635000" dist="254000" dir="2700000" sx="90000" sy="9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1440"/>
            </a:p>
          </p:txBody>
        </p:sp>
        <p:sp>
          <p:nvSpPr>
            <p:cNvPr id="41" name="Arrow: Up 40">
              <a:extLst>
                <a:ext uri="{FF2B5EF4-FFF2-40B4-BE49-F238E27FC236}">
                  <a16:creationId xmlns:a16="http://schemas.microsoft.com/office/drawing/2014/main" id="{09DAFFFD-6A6E-4A44-8A57-500436C25A69}"/>
                </a:ext>
              </a:extLst>
            </p:cNvPr>
            <p:cNvSpPr/>
            <p:nvPr/>
          </p:nvSpPr>
          <p:spPr>
            <a:xfrm>
              <a:off x="10900780" y="2335248"/>
              <a:ext cx="138134" cy="153005"/>
            </a:xfrm>
            <a:prstGeom prst="upArrow">
              <a:avLst>
                <a:gd name="adj1" fmla="val 50000"/>
                <a:gd name="adj2" fmla="val 68114"/>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2592"/>
            </a:p>
          </p:txBody>
        </p:sp>
      </p:grpSp>
      <p:sp>
        <p:nvSpPr>
          <p:cNvPr id="44" name="Rectangle 43">
            <a:extLst>
              <a:ext uri="{FF2B5EF4-FFF2-40B4-BE49-F238E27FC236}">
                <a16:creationId xmlns:a16="http://schemas.microsoft.com/office/drawing/2014/main" id="{1CFEF16D-3A8F-4DAD-9ACB-05A356AB0D50}"/>
              </a:ext>
            </a:extLst>
          </p:cNvPr>
          <p:cNvSpPr/>
          <p:nvPr/>
        </p:nvSpPr>
        <p:spPr>
          <a:xfrm>
            <a:off x="10092940" y="2988393"/>
            <a:ext cx="2510856" cy="701730"/>
          </a:xfrm>
          <a:prstGeom prst="rect">
            <a:avLst/>
          </a:prstGeom>
        </p:spPr>
        <p:txBody>
          <a:bodyPr wrap="square">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spcBef>
                <a:spcPts val="0"/>
              </a:spcBef>
              <a:spcAft>
                <a:spcPts val="720"/>
              </a:spcAft>
            </a:pPr>
            <a:r>
              <a:rPr lang="en-US" sz="3840" b="1" dirty="0">
                <a:solidFill>
                  <a:schemeClr val="accent2"/>
                </a:solidFill>
                <a:latin typeface="Segoe UI" panose="020B0502040204020203" pitchFamily="34" charset="0"/>
                <a:cs typeface="Segoe UI" panose="020B0502040204020203" pitchFamily="34" charset="0"/>
              </a:rPr>
              <a:t>53,760</a:t>
            </a:r>
          </a:p>
        </p:txBody>
      </p:sp>
      <p:sp>
        <p:nvSpPr>
          <p:cNvPr id="45" name="Rectangle 44">
            <a:extLst>
              <a:ext uri="{FF2B5EF4-FFF2-40B4-BE49-F238E27FC236}">
                <a16:creationId xmlns:a16="http://schemas.microsoft.com/office/drawing/2014/main" id="{3D9F1569-B4B4-4BBA-B137-4F30E4C0C288}"/>
              </a:ext>
            </a:extLst>
          </p:cNvPr>
          <p:cNvSpPr/>
          <p:nvPr/>
        </p:nvSpPr>
        <p:spPr>
          <a:xfrm>
            <a:off x="10099506" y="3667865"/>
            <a:ext cx="2847720" cy="661104"/>
          </a:xfrm>
          <a:prstGeom prst="rect">
            <a:avLst/>
          </a:prstGeom>
        </p:spPr>
        <p:txBody>
          <a:bodyPr wrap="square">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nSpc>
                <a:spcPct val="130000"/>
              </a:lnSpc>
              <a:spcAft>
                <a:spcPts val="720"/>
              </a:spcAft>
            </a:pPr>
            <a:r>
              <a:rPr lang="en-US" sz="1440" dirty="0">
                <a:solidFill>
                  <a:schemeClr val="tx1">
                    <a:lumMod val="65000"/>
                    <a:lumOff val="35000"/>
                  </a:schemeClr>
                </a:solidFill>
                <a:latin typeface="Calibri Light" panose="020F0302020204030204" pitchFamily="34" charset="0"/>
                <a:ea typeface="Open Sans" panose="020B0606030504020204" pitchFamily="34" charset="0"/>
                <a:cs typeface="Calibri Light" panose="020F0302020204030204" pitchFamily="34" charset="0"/>
              </a:rPr>
              <a:t>A wonderful serenity has taken possession of my entire soul,</a:t>
            </a:r>
          </a:p>
        </p:txBody>
      </p:sp>
      <p:grpSp>
        <p:nvGrpSpPr>
          <p:cNvPr id="12" name="Group 11">
            <a:extLst>
              <a:ext uri="{FF2B5EF4-FFF2-40B4-BE49-F238E27FC236}">
                <a16:creationId xmlns:a16="http://schemas.microsoft.com/office/drawing/2014/main" id="{866DE1AC-38B2-409E-9309-EC6E26BE6649}"/>
              </a:ext>
            </a:extLst>
          </p:cNvPr>
          <p:cNvGrpSpPr/>
          <p:nvPr/>
        </p:nvGrpSpPr>
        <p:grpSpPr>
          <a:xfrm>
            <a:off x="9038031" y="5081534"/>
            <a:ext cx="365866" cy="365866"/>
            <a:chOff x="7531693" y="4234612"/>
            <a:chExt cx="304888" cy="304888"/>
          </a:xfrm>
        </p:grpSpPr>
        <p:sp>
          <p:nvSpPr>
            <p:cNvPr id="30" name="Rectangle: Rounded Corners 29">
              <a:extLst>
                <a:ext uri="{FF2B5EF4-FFF2-40B4-BE49-F238E27FC236}">
                  <a16:creationId xmlns:a16="http://schemas.microsoft.com/office/drawing/2014/main" id="{A238E815-9DEB-4B72-9EC0-F44F36E3218E}"/>
                </a:ext>
              </a:extLst>
            </p:cNvPr>
            <p:cNvSpPr/>
            <p:nvPr/>
          </p:nvSpPr>
          <p:spPr>
            <a:xfrm>
              <a:off x="7531693" y="4234612"/>
              <a:ext cx="304888" cy="304888"/>
            </a:xfrm>
            <a:prstGeom prst="roundRect">
              <a:avLst>
                <a:gd name="adj" fmla="val 50000"/>
              </a:avLst>
            </a:prstGeom>
            <a:solidFill>
              <a:schemeClr val="bg1"/>
            </a:solidFill>
            <a:ln w="6350">
              <a:gradFill>
                <a:gsLst>
                  <a:gs pos="0">
                    <a:schemeClr val="accent1"/>
                  </a:gs>
                  <a:gs pos="100000">
                    <a:schemeClr val="accent2"/>
                  </a:gs>
                </a:gsLst>
                <a:lin ang="5400000" scaled="1"/>
              </a:gradFill>
            </a:ln>
            <a:effectLst>
              <a:outerShdw blurRad="635000" dist="254000" dir="2700000" sx="90000" sy="9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1440"/>
            </a:p>
          </p:txBody>
        </p:sp>
        <p:sp>
          <p:nvSpPr>
            <p:cNvPr id="42" name="Arrow: Up 41">
              <a:extLst>
                <a:ext uri="{FF2B5EF4-FFF2-40B4-BE49-F238E27FC236}">
                  <a16:creationId xmlns:a16="http://schemas.microsoft.com/office/drawing/2014/main" id="{1B6C2E29-1271-4052-AADE-A7C248F07510}"/>
                </a:ext>
              </a:extLst>
            </p:cNvPr>
            <p:cNvSpPr/>
            <p:nvPr/>
          </p:nvSpPr>
          <p:spPr>
            <a:xfrm>
              <a:off x="7615070" y="4301515"/>
              <a:ext cx="138134" cy="153005"/>
            </a:xfrm>
            <a:prstGeom prst="upArrow">
              <a:avLst>
                <a:gd name="adj1" fmla="val 50000"/>
                <a:gd name="adj2" fmla="val 68114"/>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2592"/>
            </a:p>
          </p:txBody>
        </p:sp>
      </p:grpSp>
      <p:sp>
        <p:nvSpPr>
          <p:cNvPr id="48" name="Rectangle 47">
            <a:extLst>
              <a:ext uri="{FF2B5EF4-FFF2-40B4-BE49-F238E27FC236}">
                <a16:creationId xmlns:a16="http://schemas.microsoft.com/office/drawing/2014/main" id="{4830AD8A-3B9D-4EE1-BF7F-8E47CF1CBED4}"/>
              </a:ext>
            </a:extLst>
          </p:cNvPr>
          <p:cNvSpPr/>
          <p:nvPr/>
        </p:nvSpPr>
        <p:spPr>
          <a:xfrm>
            <a:off x="6134380" y="5373929"/>
            <a:ext cx="2510856" cy="701730"/>
          </a:xfrm>
          <a:prstGeom prst="rect">
            <a:avLst/>
          </a:prstGeom>
        </p:spPr>
        <p:txBody>
          <a:bodyPr wrap="square">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spcBef>
                <a:spcPts val="0"/>
              </a:spcBef>
              <a:spcAft>
                <a:spcPts val="720"/>
              </a:spcAft>
            </a:pPr>
            <a:r>
              <a:rPr lang="en-US" sz="3840" b="1" dirty="0">
                <a:solidFill>
                  <a:schemeClr val="accent3"/>
                </a:solidFill>
                <a:latin typeface="Segoe UI" panose="020B0502040204020203" pitchFamily="34" charset="0"/>
                <a:cs typeface="Segoe UI" panose="020B0502040204020203" pitchFamily="34" charset="0"/>
              </a:rPr>
              <a:t>53,760</a:t>
            </a:r>
          </a:p>
        </p:txBody>
      </p:sp>
      <p:sp>
        <p:nvSpPr>
          <p:cNvPr id="49" name="Rectangle 48">
            <a:extLst>
              <a:ext uri="{FF2B5EF4-FFF2-40B4-BE49-F238E27FC236}">
                <a16:creationId xmlns:a16="http://schemas.microsoft.com/office/drawing/2014/main" id="{A0479E1B-D3F8-4F82-8AEB-226DEF1D299B}"/>
              </a:ext>
            </a:extLst>
          </p:cNvPr>
          <p:cNvSpPr/>
          <p:nvPr/>
        </p:nvSpPr>
        <p:spPr>
          <a:xfrm>
            <a:off x="6140946" y="6053401"/>
            <a:ext cx="2847720" cy="661104"/>
          </a:xfrm>
          <a:prstGeom prst="rect">
            <a:avLst/>
          </a:prstGeom>
        </p:spPr>
        <p:txBody>
          <a:bodyPr wrap="square">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nSpc>
                <a:spcPct val="130000"/>
              </a:lnSpc>
              <a:spcAft>
                <a:spcPts val="720"/>
              </a:spcAft>
            </a:pPr>
            <a:r>
              <a:rPr lang="en-US" sz="1440" dirty="0">
                <a:solidFill>
                  <a:schemeClr val="tx1">
                    <a:lumMod val="65000"/>
                    <a:lumOff val="35000"/>
                  </a:schemeClr>
                </a:solidFill>
                <a:latin typeface="Calibri Light" panose="020F0302020204030204" pitchFamily="34" charset="0"/>
                <a:ea typeface="Open Sans" panose="020B0606030504020204" pitchFamily="34" charset="0"/>
                <a:cs typeface="Calibri Light" panose="020F0302020204030204" pitchFamily="34" charset="0"/>
              </a:rPr>
              <a:t>A wonderful serenity has taken possession of my entire soul</a:t>
            </a:r>
          </a:p>
        </p:txBody>
      </p:sp>
      <p:grpSp>
        <p:nvGrpSpPr>
          <p:cNvPr id="46" name="Group 45">
            <a:extLst>
              <a:ext uri="{FF2B5EF4-FFF2-40B4-BE49-F238E27FC236}">
                <a16:creationId xmlns:a16="http://schemas.microsoft.com/office/drawing/2014/main" id="{32637F39-04CB-4558-A112-5951A2A0D14B}"/>
              </a:ext>
            </a:extLst>
          </p:cNvPr>
          <p:cNvGrpSpPr/>
          <p:nvPr/>
        </p:nvGrpSpPr>
        <p:grpSpPr>
          <a:xfrm flipV="1">
            <a:off x="12980883" y="5081534"/>
            <a:ext cx="365866" cy="365866"/>
            <a:chOff x="11030154" y="4036914"/>
            <a:chExt cx="304888" cy="304888"/>
          </a:xfrm>
        </p:grpSpPr>
        <p:sp>
          <p:nvSpPr>
            <p:cNvPr id="33" name="Rectangle: Rounded Corners 32">
              <a:extLst>
                <a:ext uri="{FF2B5EF4-FFF2-40B4-BE49-F238E27FC236}">
                  <a16:creationId xmlns:a16="http://schemas.microsoft.com/office/drawing/2014/main" id="{951DAFB4-FDE8-4719-9DE3-08C3982A7DA9}"/>
                </a:ext>
              </a:extLst>
            </p:cNvPr>
            <p:cNvSpPr/>
            <p:nvPr/>
          </p:nvSpPr>
          <p:spPr>
            <a:xfrm>
              <a:off x="11030154" y="4036914"/>
              <a:ext cx="304888" cy="304888"/>
            </a:xfrm>
            <a:prstGeom prst="roundRect">
              <a:avLst>
                <a:gd name="adj" fmla="val 50000"/>
              </a:avLst>
            </a:prstGeom>
            <a:solidFill>
              <a:schemeClr val="bg1"/>
            </a:solidFill>
            <a:ln w="6350">
              <a:gradFill>
                <a:gsLst>
                  <a:gs pos="0">
                    <a:schemeClr val="accent1"/>
                  </a:gs>
                  <a:gs pos="100000">
                    <a:schemeClr val="accent2"/>
                  </a:gs>
                </a:gsLst>
                <a:lin ang="5400000" scaled="1"/>
              </a:gradFill>
            </a:ln>
            <a:effectLst>
              <a:outerShdw blurRad="635000" dist="254000" dir="2700000" sx="90000" sy="9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1440"/>
            </a:p>
          </p:txBody>
        </p:sp>
        <p:sp>
          <p:nvSpPr>
            <p:cNvPr id="43" name="Arrow: Up 42">
              <a:extLst>
                <a:ext uri="{FF2B5EF4-FFF2-40B4-BE49-F238E27FC236}">
                  <a16:creationId xmlns:a16="http://schemas.microsoft.com/office/drawing/2014/main" id="{AB2FFA04-7ACE-4E5E-8C94-7E1F6368A09C}"/>
                </a:ext>
              </a:extLst>
            </p:cNvPr>
            <p:cNvSpPr/>
            <p:nvPr/>
          </p:nvSpPr>
          <p:spPr>
            <a:xfrm>
              <a:off x="11113531" y="4103817"/>
              <a:ext cx="138134" cy="153005"/>
            </a:xfrm>
            <a:prstGeom prst="upArrow">
              <a:avLst>
                <a:gd name="adj1" fmla="val 50000"/>
                <a:gd name="adj2" fmla="val 68114"/>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en-ID" sz="2592"/>
            </a:p>
          </p:txBody>
        </p:sp>
      </p:grpSp>
      <p:sp>
        <p:nvSpPr>
          <p:cNvPr id="51" name="Rectangle 50">
            <a:extLst>
              <a:ext uri="{FF2B5EF4-FFF2-40B4-BE49-F238E27FC236}">
                <a16:creationId xmlns:a16="http://schemas.microsoft.com/office/drawing/2014/main" id="{D447A77D-64D8-49EC-9B8F-B88F66301BF0}"/>
              </a:ext>
            </a:extLst>
          </p:cNvPr>
          <p:cNvSpPr/>
          <p:nvPr/>
        </p:nvSpPr>
        <p:spPr>
          <a:xfrm>
            <a:off x="10092940" y="5373929"/>
            <a:ext cx="2510856" cy="701730"/>
          </a:xfrm>
          <a:prstGeom prst="rect">
            <a:avLst/>
          </a:prstGeom>
        </p:spPr>
        <p:txBody>
          <a:bodyPr wrap="square">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spcBef>
                <a:spcPts val="0"/>
              </a:spcBef>
              <a:spcAft>
                <a:spcPts val="720"/>
              </a:spcAft>
            </a:pPr>
            <a:r>
              <a:rPr lang="en-US" sz="3840" b="1">
                <a:solidFill>
                  <a:schemeClr val="accent4"/>
                </a:solidFill>
                <a:latin typeface="Segoe UI" panose="020B0502040204020203" pitchFamily="34" charset="0"/>
                <a:cs typeface="Segoe UI" panose="020B0502040204020203" pitchFamily="34" charset="0"/>
              </a:rPr>
              <a:t>53,760</a:t>
            </a:r>
            <a:endParaRPr lang="en-US" sz="3840" b="1" dirty="0">
              <a:solidFill>
                <a:schemeClr val="accent4"/>
              </a:solidFill>
              <a:latin typeface="Segoe UI" panose="020B0502040204020203" pitchFamily="34" charset="0"/>
              <a:cs typeface="Segoe UI" panose="020B0502040204020203" pitchFamily="34" charset="0"/>
            </a:endParaRPr>
          </a:p>
        </p:txBody>
      </p:sp>
      <p:sp>
        <p:nvSpPr>
          <p:cNvPr id="52" name="Rectangle 51">
            <a:extLst>
              <a:ext uri="{FF2B5EF4-FFF2-40B4-BE49-F238E27FC236}">
                <a16:creationId xmlns:a16="http://schemas.microsoft.com/office/drawing/2014/main" id="{188B668D-E1EA-476B-9238-BF3C926ED12D}"/>
              </a:ext>
            </a:extLst>
          </p:cNvPr>
          <p:cNvSpPr/>
          <p:nvPr/>
        </p:nvSpPr>
        <p:spPr>
          <a:xfrm>
            <a:off x="10099506" y="6053401"/>
            <a:ext cx="2847720" cy="661104"/>
          </a:xfrm>
          <a:prstGeom prst="rect">
            <a:avLst/>
          </a:prstGeom>
        </p:spPr>
        <p:txBody>
          <a:bodyPr wrap="square">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nSpc>
                <a:spcPct val="130000"/>
              </a:lnSpc>
              <a:spcAft>
                <a:spcPts val="720"/>
              </a:spcAft>
            </a:pPr>
            <a:r>
              <a:rPr lang="en-US" sz="1440" dirty="0">
                <a:solidFill>
                  <a:schemeClr val="tx1">
                    <a:lumMod val="65000"/>
                    <a:lumOff val="35000"/>
                  </a:schemeClr>
                </a:solidFill>
                <a:latin typeface="Calibri Light" panose="020F0302020204030204" pitchFamily="34" charset="0"/>
                <a:ea typeface="Open Sans" panose="020B0606030504020204" pitchFamily="34" charset="0"/>
                <a:cs typeface="Calibri Light" panose="020F0302020204030204" pitchFamily="34" charset="0"/>
              </a:rPr>
              <a:t>A wonderful serenity has taken possession of my entire soul</a:t>
            </a:r>
          </a:p>
        </p:txBody>
      </p:sp>
      <p:grpSp>
        <p:nvGrpSpPr>
          <p:cNvPr id="57" name="Group 56">
            <a:extLst>
              <a:ext uri="{FF2B5EF4-FFF2-40B4-BE49-F238E27FC236}">
                <a16:creationId xmlns:a16="http://schemas.microsoft.com/office/drawing/2014/main" id="{9AB26F21-93CC-4449-B928-21344E6E6F22}"/>
              </a:ext>
            </a:extLst>
          </p:cNvPr>
          <p:cNvGrpSpPr/>
          <p:nvPr/>
        </p:nvGrpSpPr>
        <p:grpSpPr>
          <a:xfrm>
            <a:off x="3178019" y="3015210"/>
            <a:ext cx="1589654" cy="611072"/>
            <a:chOff x="6520039" y="3203054"/>
            <a:chExt cx="1324712" cy="509227"/>
          </a:xfrm>
        </p:grpSpPr>
        <p:grpSp>
          <p:nvGrpSpPr>
            <p:cNvPr id="58" name="Group 57">
              <a:extLst>
                <a:ext uri="{FF2B5EF4-FFF2-40B4-BE49-F238E27FC236}">
                  <a16:creationId xmlns:a16="http://schemas.microsoft.com/office/drawing/2014/main" id="{BB6E916F-7E94-4171-A323-14C0A9705A76}"/>
                </a:ext>
              </a:extLst>
            </p:cNvPr>
            <p:cNvGrpSpPr/>
            <p:nvPr/>
          </p:nvGrpSpPr>
          <p:grpSpPr>
            <a:xfrm>
              <a:off x="6520039" y="3203054"/>
              <a:ext cx="1324712" cy="509227"/>
              <a:chOff x="3927764" y="3505311"/>
              <a:chExt cx="1607575" cy="638685"/>
            </a:xfrm>
            <a:solidFill>
              <a:schemeClr val="bg1"/>
            </a:solidFill>
            <a:effectLst>
              <a:outerShdw blurRad="787400" dist="88900" dir="5400000" sx="91000" sy="91000" algn="t" rotWithShape="0">
                <a:prstClr val="black">
                  <a:alpha val="20000"/>
                </a:prstClr>
              </a:outerShdw>
            </a:effectLst>
          </p:grpSpPr>
          <p:sp>
            <p:nvSpPr>
              <p:cNvPr id="60" name="Rectangle: Rounded Corners 59">
                <a:extLst>
                  <a:ext uri="{FF2B5EF4-FFF2-40B4-BE49-F238E27FC236}">
                    <a16:creationId xmlns:a16="http://schemas.microsoft.com/office/drawing/2014/main" id="{F36761AE-53A2-4912-B1D7-2423E86F17BF}"/>
                  </a:ext>
                </a:extLst>
              </p:cNvPr>
              <p:cNvSpPr/>
              <p:nvPr/>
            </p:nvSpPr>
            <p:spPr>
              <a:xfrm>
                <a:off x="3927764" y="3505311"/>
                <a:ext cx="1607575" cy="54558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id-ID" sz="2592" dirty="0">
                  <a:latin typeface="Segoe UI" panose="020B0502040204020203" pitchFamily="34" charset="0"/>
                  <a:ea typeface="Roboto" panose="02000000000000000000" pitchFamily="2" charset="0"/>
                  <a:cs typeface="Segoe UI" panose="020B0502040204020203" pitchFamily="34" charset="0"/>
                </a:endParaRPr>
              </a:p>
            </p:txBody>
          </p:sp>
          <p:sp>
            <p:nvSpPr>
              <p:cNvPr id="61" name="Isosceles Triangle 60">
                <a:extLst>
                  <a:ext uri="{FF2B5EF4-FFF2-40B4-BE49-F238E27FC236}">
                    <a16:creationId xmlns:a16="http://schemas.microsoft.com/office/drawing/2014/main" id="{F3D27108-0BD3-43B2-AF15-87EDBC561198}"/>
                  </a:ext>
                </a:extLst>
              </p:cNvPr>
              <p:cNvSpPr/>
              <p:nvPr/>
            </p:nvSpPr>
            <p:spPr>
              <a:xfrm flipV="1">
                <a:off x="4073177" y="4050905"/>
                <a:ext cx="166371" cy="9309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ctr"/>
                <a:endParaRPr lang="id-ID" sz="2592" dirty="0">
                  <a:latin typeface="Segoe UI" panose="020B0502040204020203" pitchFamily="34" charset="0"/>
                  <a:ea typeface="Roboto" panose="02000000000000000000" pitchFamily="2" charset="0"/>
                  <a:cs typeface="Segoe UI" panose="020B0502040204020203" pitchFamily="34" charset="0"/>
                </a:endParaRPr>
              </a:p>
            </p:txBody>
          </p:sp>
        </p:grpSp>
        <p:sp>
          <p:nvSpPr>
            <p:cNvPr id="59" name="TextBox 58">
              <a:extLst>
                <a:ext uri="{FF2B5EF4-FFF2-40B4-BE49-F238E27FC236}">
                  <a16:creationId xmlns:a16="http://schemas.microsoft.com/office/drawing/2014/main" id="{386F0D5F-4998-4001-8282-FAA5DAD40C92}"/>
                </a:ext>
              </a:extLst>
            </p:cNvPr>
            <p:cNvSpPr txBox="1"/>
            <p:nvPr/>
          </p:nvSpPr>
          <p:spPr>
            <a:xfrm>
              <a:off x="6567061" y="3266664"/>
              <a:ext cx="1230668" cy="307777"/>
            </a:xfrm>
            <a:prstGeom prst="rect">
              <a:avLst/>
            </a:prstGeom>
            <a:noFill/>
          </p:spPr>
          <p:txBody>
            <a:bodyPr wrap="square" rtlCol="0">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r>
                <a:rPr lang="en-US" sz="1680" b="1" dirty="0">
                  <a:gradFill>
                    <a:gsLst>
                      <a:gs pos="0">
                        <a:schemeClr val="accent3"/>
                      </a:gs>
                      <a:gs pos="100000">
                        <a:schemeClr val="accent4"/>
                      </a:gs>
                    </a:gsLst>
                    <a:lin ang="5400000" scaled="1"/>
                  </a:gradFill>
                  <a:latin typeface="Segoe UI" panose="020B0502040204020203" pitchFamily="34" charset="0"/>
                  <a:ea typeface="Roboto" panose="02000000000000000000" pitchFamily="2" charset="0"/>
                  <a:cs typeface="Segoe UI" panose="020B0502040204020203" pitchFamily="34" charset="0"/>
                </a:rPr>
                <a:t>$5,670,000</a:t>
              </a:r>
            </a:p>
          </p:txBody>
        </p:sp>
      </p:grpSp>
      <p:grpSp>
        <p:nvGrpSpPr>
          <p:cNvPr id="62" name="Group 61">
            <a:extLst>
              <a:ext uri="{FF2B5EF4-FFF2-40B4-BE49-F238E27FC236}">
                <a16:creationId xmlns:a16="http://schemas.microsoft.com/office/drawing/2014/main" id="{7793145D-E73B-4961-A965-39552C44CA55}"/>
              </a:ext>
            </a:extLst>
          </p:cNvPr>
          <p:cNvGrpSpPr/>
          <p:nvPr/>
        </p:nvGrpSpPr>
        <p:grpSpPr>
          <a:xfrm flipH="1">
            <a:off x="1588365" y="5318353"/>
            <a:ext cx="1589654" cy="611072"/>
            <a:chOff x="6520039" y="3203054"/>
            <a:chExt cx="1324712" cy="509227"/>
          </a:xfrm>
        </p:grpSpPr>
        <p:grpSp>
          <p:nvGrpSpPr>
            <p:cNvPr id="63" name="Group 62">
              <a:extLst>
                <a:ext uri="{FF2B5EF4-FFF2-40B4-BE49-F238E27FC236}">
                  <a16:creationId xmlns:a16="http://schemas.microsoft.com/office/drawing/2014/main" id="{9A52FA9F-F272-4A9E-965F-C8D6C2EAF749}"/>
                </a:ext>
              </a:extLst>
            </p:cNvPr>
            <p:cNvGrpSpPr/>
            <p:nvPr/>
          </p:nvGrpSpPr>
          <p:grpSpPr>
            <a:xfrm>
              <a:off x="6520039" y="3203054"/>
              <a:ext cx="1324712" cy="509227"/>
              <a:chOff x="3927764" y="3505311"/>
              <a:chExt cx="1607575" cy="638685"/>
            </a:xfrm>
            <a:solidFill>
              <a:schemeClr val="bg1"/>
            </a:solidFill>
            <a:effectLst>
              <a:outerShdw blurRad="787400" dist="88900" dir="5400000" sx="91000" sy="91000" algn="t" rotWithShape="0">
                <a:prstClr val="black">
                  <a:alpha val="20000"/>
                </a:prstClr>
              </a:outerShdw>
            </a:effectLst>
          </p:grpSpPr>
          <p:sp>
            <p:nvSpPr>
              <p:cNvPr id="65" name="Rectangle: Rounded Corners 64">
                <a:extLst>
                  <a:ext uri="{FF2B5EF4-FFF2-40B4-BE49-F238E27FC236}">
                    <a16:creationId xmlns:a16="http://schemas.microsoft.com/office/drawing/2014/main" id="{F03E818E-3FE8-42F9-8FDD-3FC13BEBA3EC}"/>
                  </a:ext>
                </a:extLst>
              </p:cNvPr>
              <p:cNvSpPr/>
              <p:nvPr/>
            </p:nvSpPr>
            <p:spPr>
              <a:xfrm>
                <a:off x="3927764" y="3505311"/>
                <a:ext cx="1607575" cy="54558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r"/>
                <a:endParaRPr lang="id-ID" sz="2592" dirty="0">
                  <a:latin typeface="Segoe UI" panose="020B0502040204020203" pitchFamily="34" charset="0"/>
                  <a:ea typeface="Roboto" panose="02000000000000000000" pitchFamily="2" charset="0"/>
                  <a:cs typeface="Segoe UI" panose="020B0502040204020203" pitchFamily="34" charset="0"/>
                </a:endParaRPr>
              </a:p>
            </p:txBody>
          </p:sp>
          <p:sp>
            <p:nvSpPr>
              <p:cNvPr id="66" name="Isosceles Triangle 65">
                <a:extLst>
                  <a:ext uri="{FF2B5EF4-FFF2-40B4-BE49-F238E27FC236}">
                    <a16:creationId xmlns:a16="http://schemas.microsoft.com/office/drawing/2014/main" id="{855F084A-BD86-487A-A5DD-A1A94BA9ABD2}"/>
                  </a:ext>
                </a:extLst>
              </p:cNvPr>
              <p:cNvSpPr/>
              <p:nvPr/>
            </p:nvSpPr>
            <p:spPr>
              <a:xfrm flipV="1">
                <a:off x="4073177" y="4050905"/>
                <a:ext cx="166371" cy="9309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r"/>
                <a:endParaRPr lang="id-ID" sz="2592" dirty="0">
                  <a:latin typeface="Segoe UI" panose="020B0502040204020203" pitchFamily="34" charset="0"/>
                  <a:ea typeface="Roboto" panose="02000000000000000000" pitchFamily="2" charset="0"/>
                  <a:cs typeface="Segoe UI" panose="020B0502040204020203" pitchFamily="34" charset="0"/>
                </a:endParaRPr>
              </a:p>
            </p:txBody>
          </p:sp>
        </p:grpSp>
        <p:sp>
          <p:nvSpPr>
            <p:cNvPr id="64" name="TextBox 63">
              <a:extLst>
                <a:ext uri="{FF2B5EF4-FFF2-40B4-BE49-F238E27FC236}">
                  <a16:creationId xmlns:a16="http://schemas.microsoft.com/office/drawing/2014/main" id="{CAA471A0-1B0B-4867-9F55-9CA4505E7644}"/>
                </a:ext>
              </a:extLst>
            </p:cNvPr>
            <p:cNvSpPr txBox="1"/>
            <p:nvPr/>
          </p:nvSpPr>
          <p:spPr>
            <a:xfrm>
              <a:off x="6567061" y="3266664"/>
              <a:ext cx="1230668" cy="307777"/>
            </a:xfrm>
            <a:prstGeom prst="rect">
              <a:avLst/>
            </a:prstGeom>
            <a:noFill/>
          </p:spPr>
          <p:txBody>
            <a:bodyPr wrap="square" rtlCol="0">
              <a:spAutoFit/>
            </a:bodyPr>
            <a:ls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pPr algn="r"/>
              <a:r>
                <a:rPr lang="en-US" sz="1680" b="1" dirty="0">
                  <a:gradFill>
                    <a:gsLst>
                      <a:gs pos="0">
                        <a:schemeClr val="accent1"/>
                      </a:gs>
                      <a:gs pos="100000">
                        <a:schemeClr val="accent2"/>
                      </a:gs>
                    </a:gsLst>
                    <a:lin ang="5400000" scaled="1"/>
                  </a:gradFill>
                  <a:latin typeface="Segoe UI" panose="020B0502040204020203" pitchFamily="34" charset="0"/>
                  <a:ea typeface="Roboto" panose="02000000000000000000" pitchFamily="2" charset="0"/>
                  <a:cs typeface="Segoe UI" panose="020B0502040204020203" pitchFamily="34" charset="0"/>
                </a:rPr>
                <a:t>$5,670,000</a:t>
              </a:r>
            </a:p>
          </p:txBody>
        </p:sp>
      </p:grpSp>
    </p:spTree>
    <p:extLst>
      <p:ext uri="{BB962C8B-B14F-4D97-AF65-F5344CB8AC3E}">
        <p14:creationId xmlns:p14="http://schemas.microsoft.com/office/powerpoint/2010/main" val="2470052688"/>
      </p:ext>
    </p:extLst>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ppt_x"/>
                                          </p:val>
                                        </p:tav>
                                        <p:tav tm="100000">
                                          <p:val>
                                            <p:strVal val="#ppt_x"/>
                                          </p:val>
                                        </p:tav>
                                      </p:tavLst>
                                    </p:anim>
                                    <p:anim calcmode="lin" valueType="num">
                                      <p:cBhvr additive="base">
                                        <p:cTn id="8" dur="75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750" fill="hold"/>
                                        <p:tgtEl>
                                          <p:spTgt spid="8"/>
                                        </p:tgtEl>
                                        <p:attrNameLst>
                                          <p:attrName>ppt_x</p:attrName>
                                        </p:attrNameLst>
                                      </p:cBhvr>
                                      <p:tavLst>
                                        <p:tav tm="0">
                                          <p:val>
                                            <p:strVal val="#ppt_x"/>
                                          </p:val>
                                        </p:tav>
                                        <p:tav tm="100000">
                                          <p:val>
                                            <p:strVal val="#ppt_x"/>
                                          </p:val>
                                        </p:tav>
                                      </p:tavLst>
                                    </p:anim>
                                    <p:anim calcmode="lin" valueType="num">
                                      <p:cBhvr additive="base">
                                        <p:cTn id="16" dur="75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750" fill="hold"/>
                                        <p:tgtEl>
                                          <p:spTgt spid="22"/>
                                        </p:tgtEl>
                                        <p:attrNameLst>
                                          <p:attrName>ppt_x</p:attrName>
                                        </p:attrNameLst>
                                      </p:cBhvr>
                                      <p:tavLst>
                                        <p:tav tm="0">
                                          <p:val>
                                            <p:strVal val="#ppt_x"/>
                                          </p:val>
                                        </p:tav>
                                        <p:tav tm="100000">
                                          <p:val>
                                            <p:strVal val="#ppt_x"/>
                                          </p:val>
                                        </p:tav>
                                      </p:tavLst>
                                    </p:anim>
                                    <p:anim calcmode="lin" valueType="num">
                                      <p:cBhvr additive="base">
                                        <p:cTn id="20" dur="75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000" fill="hold"/>
                                        <p:tgtEl>
                                          <p:spTgt spid="21"/>
                                        </p:tgtEl>
                                        <p:attrNameLst>
                                          <p:attrName>ppt_x</p:attrName>
                                        </p:attrNameLst>
                                      </p:cBhvr>
                                      <p:tavLst>
                                        <p:tav tm="0">
                                          <p:val>
                                            <p:strVal val="#ppt_x"/>
                                          </p:val>
                                        </p:tav>
                                        <p:tav tm="100000">
                                          <p:val>
                                            <p:strVal val="#ppt_x"/>
                                          </p:val>
                                        </p:tav>
                                      </p:tavLst>
                                    </p:anim>
                                    <p:anim calcmode="lin" valueType="num">
                                      <p:cBhvr additive="base">
                                        <p:cTn id="24" dur="1000" fill="hold"/>
                                        <p:tgtEl>
                                          <p:spTgt spid="21"/>
                                        </p:tgtEl>
                                        <p:attrNameLst>
                                          <p:attrName>ppt_y</p:attrName>
                                        </p:attrNameLst>
                                      </p:cBhvr>
                                      <p:tavLst>
                                        <p:tav tm="0">
                                          <p:val>
                                            <p:strVal val="1+#ppt_h/2"/>
                                          </p:val>
                                        </p:tav>
                                        <p:tav tm="100000">
                                          <p:val>
                                            <p:strVal val="#ppt_y"/>
                                          </p:val>
                                        </p:tav>
                                      </p:tavLst>
                                    </p:anim>
                                  </p:childTnLst>
                                </p:cTn>
                              </p:par>
                              <p:par>
                                <p:cTn id="25" presetID="10" presetClass="entr" presetSubtype="0" fill="hold" nodeType="withEffect">
                                  <p:stCondLst>
                                    <p:cond delay="100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500"/>
                                        <p:tgtEl>
                                          <p:spTgt spid="62"/>
                                        </p:tgtEl>
                                      </p:cBhvr>
                                    </p:animEffect>
                                  </p:childTnLst>
                                </p:cTn>
                              </p:par>
                              <p:par>
                                <p:cTn id="28" presetID="10" presetClass="entr" presetSubtype="0" fill="hold" nodeType="withEffect">
                                  <p:stCondLst>
                                    <p:cond delay="1000"/>
                                  </p:stCondLst>
                                  <p:childTnLst>
                                    <p:set>
                                      <p:cBhvr>
                                        <p:cTn id="29" dur="1" fill="hold">
                                          <p:stCondLst>
                                            <p:cond delay="0"/>
                                          </p:stCondLst>
                                        </p:cTn>
                                        <p:tgtEl>
                                          <p:spTgt spid="57"/>
                                        </p:tgtEl>
                                        <p:attrNameLst>
                                          <p:attrName>style.visibility</p:attrName>
                                        </p:attrNameLst>
                                      </p:cBhvr>
                                      <p:to>
                                        <p:strVal val="visible"/>
                                      </p:to>
                                    </p:set>
                                    <p:animEffect transition="in" filter="fade">
                                      <p:cBhvr>
                                        <p:cTn id="30" dur="500"/>
                                        <p:tgtEl>
                                          <p:spTgt spid="57"/>
                                        </p:tgtEl>
                                      </p:cBhvr>
                                    </p:animEffect>
                                  </p:childTnLst>
                                </p:cTn>
                              </p:par>
                              <p:par>
                                <p:cTn id="31" presetID="2" presetClass="entr" presetSubtype="4" decel="100000" fill="hold" grpId="0" nodeType="withEffect">
                                  <p:stCondLst>
                                    <p:cond delay="50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750" fill="hold"/>
                                        <p:tgtEl>
                                          <p:spTgt spid="9"/>
                                        </p:tgtEl>
                                        <p:attrNameLst>
                                          <p:attrName>ppt_x</p:attrName>
                                        </p:attrNameLst>
                                      </p:cBhvr>
                                      <p:tavLst>
                                        <p:tav tm="0">
                                          <p:val>
                                            <p:strVal val="#ppt_x"/>
                                          </p:val>
                                        </p:tav>
                                        <p:tav tm="100000">
                                          <p:val>
                                            <p:strVal val="#ppt_x"/>
                                          </p:val>
                                        </p:tav>
                                      </p:tavLst>
                                    </p:anim>
                                    <p:anim calcmode="lin" valueType="num">
                                      <p:cBhvr additive="base">
                                        <p:cTn id="34" dur="750" fill="hold"/>
                                        <p:tgtEl>
                                          <p:spTgt spid="9"/>
                                        </p:tgtEl>
                                        <p:attrNameLst>
                                          <p:attrName>ppt_y</p:attrName>
                                        </p:attrNameLst>
                                      </p:cBhvr>
                                      <p:tavLst>
                                        <p:tav tm="0">
                                          <p:val>
                                            <p:strVal val="1+#ppt_h/2"/>
                                          </p:val>
                                        </p:tav>
                                        <p:tav tm="100000">
                                          <p:val>
                                            <p:strVal val="#ppt_y"/>
                                          </p:val>
                                        </p:tav>
                                      </p:tavLst>
                                    </p:anim>
                                  </p:childTnLst>
                                </p:cTn>
                              </p:par>
                              <p:par>
                                <p:cTn id="35" presetID="2" presetClass="entr" presetSubtype="4" decel="100000" fill="hold" grpId="0" nodeType="withEffect">
                                  <p:stCondLst>
                                    <p:cond delay="75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750" fill="hold"/>
                                        <p:tgtEl>
                                          <p:spTgt spid="14"/>
                                        </p:tgtEl>
                                        <p:attrNameLst>
                                          <p:attrName>ppt_x</p:attrName>
                                        </p:attrNameLst>
                                      </p:cBhvr>
                                      <p:tavLst>
                                        <p:tav tm="0">
                                          <p:val>
                                            <p:strVal val="#ppt_x"/>
                                          </p:val>
                                        </p:tav>
                                        <p:tav tm="100000">
                                          <p:val>
                                            <p:strVal val="#ppt_x"/>
                                          </p:val>
                                        </p:tav>
                                      </p:tavLst>
                                    </p:anim>
                                    <p:anim calcmode="lin" valueType="num">
                                      <p:cBhvr additive="base">
                                        <p:cTn id="38" dur="750" fill="hold"/>
                                        <p:tgtEl>
                                          <p:spTgt spid="14"/>
                                        </p:tgtEl>
                                        <p:attrNameLst>
                                          <p:attrName>ppt_y</p:attrName>
                                        </p:attrNameLst>
                                      </p:cBhvr>
                                      <p:tavLst>
                                        <p:tav tm="0">
                                          <p:val>
                                            <p:strVal val="1+#ppt_h/2"/>
                                          </p:val>
                                        </p:tav>
                                        <p:tav tm="100000">
                                          <p:val>
                                            <p:strVal val="#ppt_y"/>
                                          </p:val>
                                        </p:tav>
                                      </p:tavLst>
                                    </p:anim>
                                  </p:childTnLst>
                                </p:cTn>
                              </p:par>
                              <p:par>
                                <p:cTn id="39" presetID="2" presetClass="entr" presetSubtype="4" decel="100000" fill="hold" grpId="0" nodeType="withEffect">
                                  <p:stCondLst>
                                    <p:cond delay="100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750" fill="hold"/>
                                        <p:tgtEl>
                                          <p:spTgt spid="10"/>
                                        </p:tgtEl>
                                        <p:attrNameLst>
                                          <p:attrName>ppt_x</p:attrName>
                                        </p:attrNameLst>
                                      </p:cBhvr>
                                      <p:tavLst>
                                        <p:tav tm="0">
                                          <p:val>
                                            <p:strVal val="#ppt_x"/>
                                          </p:val>
                                        </p:tav>
                                        <p:tav tm="100000">
                                          <p:val>
                                            <p:strVal val="#ppt_x"/>
                                          </p:val>
                                        </p:tav>
                                      </p:tavLst>
                                    </p:anim>
                                    <p:anim calcmode="lin" valueType="num">
                                      <p:cBhvr additive="base">
                                        <p:cTn id="42" dur="750" fill="hold"/>
                                        <p:tgtEl>
                                          <p:spTgt spid="10"/>
                                        </p:tgtEl>
                                        <p:attrNameLst>
                                          <p:attrName>ppt_y</p:attrName>
                                        </p:attrNameLst>
                                      </p:cBhvr>
                                      <p:tavLst>
                                        <p:tav tm="0">
                                          <p:val>
                                            <p:strVal val="1+#ppt_h/2"/>
                                          </p:val>
                                        </p:tav>
                                        <p:tav tm="100000">
                                          <p:val>
                                            <p:strVal val="#ppt_y"/>
                                          </p:val>
                                        </p:tav>
                                      </p:tavLst>
                                    </p:anim>
                                  </p:childTnLst>
                                </p:cTn>
                              </p:par>
                              <p:par>
                                <p:cTn id="43" presetID="2" presetClass="entr" presetSubtype="4" decel="100000" fill="hold" grpId="0" nodeType="withEffect">
                                  <p:stCondLst>
                                    <p:cond delay="1250"/>
                                  </p:stCondLst>
                                  <p:childTnLst>
                                    <p:set>
                                      <p:cBhvr>
                                        <p:cTn id="44" dur="1" fill="hold">
                                          <p:stCondLst>
                                            <p:cond delay="0"/>
                                          </p:stCondLst>
                                        </p:cTn>
                                        <p:tgtEl>
                                          <p:spTgt spid="15"/>
                                        </p:tgtEl>
                                        <p:attrNameLst>
                                          <p:attrName>style.visibility</p:attrName>
                                        </p:attrNameLst>
                                      </p:cBhvr>
                                      <p:to>
                                        <p:strVal val="visible"/>
                                      </p:to>
                                    </p:set>
                                    <p:anim calcmode="lin" valueType="num">
                                      <p:cBhvr additive="base">
                                        <p:cTn id="45" dur="750" fill="hold"/>
                                        <p:tgtEl>
                                          <p:spTgt spid="15"/>
                                        </p:tgtEl>
                                        <p:attrNameLst>
                                          <p:attrName>ppt_x</p:attrName>
                                        </p:attrNameLst>
                                      </p:cBhvr>
                                      <p:tavLst>
                                        <p:tav tm="0">
                                          <p:val>
                                            <p:strVal val="#ppt_x"/>
                                          </p:val>
                                        </p:tav>
                                        <p:tav tm="100000">
                                          <p:val>
                                            <p:strVal val="#ppt_x"/>
                                          </p:val>
                                        </p:tav>
                                      </p:tavLst>
                                    </p:anim>
                                    <p:anim calcmode="lin" valueType="num">
                                      <p:cBhvr additive="base">
                                        <p:cTn id="46" dur="75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P spid="9" grpId="0" animBg="1"/>
      <p:bldP spid="10" grpId="0" animBg="1"/>
      <p:bldP spid="14" grpId="0" animBg="1"/>
      <p:bldP spid="15" grpId="0" animBg="1"/>
      <p:bldGraphic spid="21" grpId="0">
        <p:bldAsOne/>
      </p:bldGraphic>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p:spPr>
      </p:sp>
      <p:sp>
        <p:nvSpPr>
          <p:cNvPr id="3" name="Shape 1"/>
          <p:cNvSpPr/>
          <p:nvPr/>
        </p:nvSpPr>
        <p:spPr>
          <a:xfrm>
            <a:off x="0" y="0"/>
            <a:ext cx="14630400" cy="8229600"/>
          </a:xfrm>
          <a:prstGeom prst="rect">
            <a:avLst/>
          </a:prstGeom>
          <a:solidFill>
            <a:srgbClr val="F3F3F7"/>
          </a:solidFill>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19046" y="389136"/>
            <a:ext cx="7552849" cy="3977878"/>
          </a:xfrm>
          <a:prstGeom prst="rect">
            <a:avLst/>
          </a:prstGeom>
          <a:noFill/>
        </p:spPr>
        <p:txBody>
          <a:bodyPr wrap="square" rtlCol="0" anchor="t"/>
          <a:lstStyle/>
          <a:p>
            <a:pPr marL="0" indent="0">
              <a:lnSpc>
                <a:spcPts val="6265"/>
              </a:lnSpc>
              <a:buNone/>
            </a:pPr>
            <a:r>
              <a:rPr lang="en-US" sz="5010" b="1" dirty="0">
                <a:solidFill>
                  <a:srgbClr val="101014"/>
                </a:solidFill>
                <a:latin typeface="Playfair Display" pitchFamily="34" charset="0"/>
                <a:ea typeface="Playfair Display" pitchFamily="34" charset="-122"/>
                <a:cs typeface="Playfair Display" pitchFamily="34" charset="-120"/>
              </a:rPr>
              <a:t>Introduction to Ordinary and Partial Differential </a:t>
            </a:r>
            <a:r>
              <a:rPr lang="en-US" sz="4400" b="1" dirty="0">
                <a:solidFill>
                  <a:srgbClr val="101014"/>
                </a:solidFill>
                <a:latin typeface="Playfair Display" pitchFamily="34" charset="0"/>
                <a:ea typeface="Playfair Display" pitchFamily="34" charset="-122"/>
                <a:cs typeface="Playfair Display" pitchFamily="34" charset="-120"/>
              </a:rPr>
              <a:t>Equations</a:t>
            </a:r>
            <a:r>
              <a:rPr lang="en-US" sz="5010" b="1" dirty="0">
                <a:solidFill>
                  <a:srgbClr val="101014"/>
                </a:solidFill>
                <a:latin typeface="Playfair Display" pitchFamily="34" charset="0"/>
                <a:ea typeface="Playfair Display" pitchFamily="34" charset="-122"/>
                <a:cs typeface="Playfair Display" pitchFamily="34" charset="-120"/>
              </a:rPr>
              <a:t> </a:t>
            </a:r>
            <a:endParaRPr lang="en-US" sz="4400" b="1" dirty="0">
              <a:solidFill>
                <a:srgbClr val="101014"/>
              </a:solidFill>
              <a:latin typeface="Playfair Display" pitchFamily="34" charset="0"/>
              <a:ea typeface="Playfair Display" pitchFamily="34" charset="-122"/>
              <a:cs typeface="Playfair Display" pitchFamily="34" charset="-120"/>
            </a:endParaRPr>
          </a:p>
        </p:txBody>
      </p:sp>
      <p:sp>
        <p:nvSpPr>
          <p:cNvPr id="6" name="Text 3"/>
          <p:cNvSpPr/>
          <p:nvPr/>
        </p:nvSpPr>
        <p:spPr>
          <a:xfrm>
            <a:off x="795576" y="3156823"/>
            <a:ext cx="7552849" cy="1357789"/>
          </a:xfrm>
          <a:prstGeom prst="rect">
            <a:avLst/>
          </a:prstGeom>
          <a:noFill/>
        </p:spPr>
        <p:txBody>
          <a:bodyPr wrap="square" rtlCol="0" anchor="t"/>
          <a:lstStyle/>
          <a:p>
            <a:pPr marL="0" indent="0">
              <a:lnSpc>
                <a:spcPts val="2675"/>
              </a:lnSpc>
              <a:buNone/>
            </a:pPr>
            <a:r>
              <a:rPr lang="en-US" sz="1600" dirty="0">
                <a:solidFill>
                  <a:srgbClr val="39393C"/>
                </a:solidFill>
                <a:latin typeface="Open Sans" pitchFamily="34" charset="0"/>
                <a:ea typeface="Open Sans" pitchFamily="34" charset="-122"/>
                <a:cs typeface="Open Sans" pitchFamily="34" charset="-120"/>
              </a:rPr>
              <a:t>Alright, imagine you have a box of crayons, and each crayon has a different color. Now, let's say you want to know how much each color is different from the others. That's a bit like what differentiation is.</a:t>
            </a:r>
          </a:p>
          <a:p>
            <a:pPr marL="0" indent="0">
              <a:lnSpc>
                <a:spcPts val="2675"/>
              </a:lnSpc>
              <a:buNone/>
            </a:pPr>
            <a:r>
              <a:rPr lang="en-US" sz="1600" dirty="0">
                <a:solidFill>
                  <a:srgbClr val="39393C"/>
                </a:solidFill>
                <a:latin typeface="Open Sans" pitchFamily="34" charset="0"/>
                <a:ea typeface="Open Sans" pitchFamily="34" charset="-122"/>
                <a:cs typeface="Open Sans" pitchFamily="34" charset="-120"/>
                <a:sym typeface="+mn-ea"/>
              </a:rPr>
              <a:t>Calculus makes it possible to understand not just how something changes over time, but how it changes in an instant.</a:t>
            </a:r>
            <a:endParaRPr lang="en-US" sz="1600" dirty="0">
              <a:solidFill>
                <a:srgbClr val="39393C"/>
              </a:solidFill>
              <a:latin typeface="Open Sans" pitchFamily="34" charset="0"/>
              <a:ea typeface="Open Sans" pitchFamily="34" charset="-122"/>
              <a:cs typeface="Open Sans" pitchFamily="34" charset="-120"/>
            </a:endParaRPr>
          </a:p>
          <a:p>
            <a:pPr marL="0" indent="0">
              <a:lnSpc>
                <a:spcPts val="2675"/>
              </a:lnSpc>
              <a:buNone/>
            </a:pPr>
            <a:endParaRPr lang="en-US" sz="1600" dirty="0">
              <a:solidFill>
                <a:srgbClr val="39393C"/>
              </a:solidFill>
              <a:latin typeface="Open Sans" pitchFamily="34" charset="0"/>
              <a:ea typeface="Open Sans" pitchFamily="34" charset="-122"/>
              <a:cs typeface="Open Sans" pitchFamily="34" charset="-120"/>
            </a:endParaRPr>
          </a:p>
          <a:p>
            <a:pPr marL="0" indent="0">
              <a:lnSpc>
                <a:spcPts val="2675"/>
              </a:lnSpc>
              <a:buNone/>
            </a:pPr>
            <a:r>
              <a:rPr lang="en-US" sz="1600" dirty="0">
                <a:solidFill>
                  <a:srgbClr val="39393C"/>
                </a:solidFill>
                <a:latin typeface="Open Sans" pitchFamily="34" charset="0"/>
                <a:ea typeface="Open Sans" pitchFamily="34" charset="-122"/>
                <a:cs typeface="Open Sans" pitchFamily="34" charset="-120"/>
              </a:rPr>
              <a:t> Differential equations are mathematical equations that involve one or more derivatives of an unknown function. They are used to model relationships and describe the behavior of systems in various scientific fields. </a:t>
            </a:r>
          </a:p>
          <a:p>
            <a:pPr marL="0" indent="0">
              <a:lnSpc>
                <a:spcPts val="2675"/>
              </a:lnSpc>
              <a:buNone/>
            </a:pPr>
            <a:endParaRPr lang="en-US" sz="1600" dirty="0">
              <a:solidFill>
                <a:srgbClr val="39393C"/>
              </a:solidFill>
              <a:latin typeface="Open Sans" pitchFamily="34" charset="0"/>
              <a:ea typeface="Open Sans" pitchFamily="34" charset="-122"/>
              <a:cs typeface="Open Sans" pitchFamily="34" charset="-120"/>
            </a:endParaRPr>
          </a:p>
          <a:p>
            <a:pPr marL="0" indent="0">
              <a:lnSpc>
                <a:spcPts val="2675"/>
              </a:lnSpc>
              <a:buNone/>
            </a:pPr>
            <a:r>
              <a:rPr lang="en-US" sz="1600" dirty="0">
                <a:solidFill>
                  <a:srgbClr val="39393C"/>
                </a:solidFill>
                <a:latin typeface="Open Sans" pitchFamily="34" charset="0"/>
                <a:ea typeface="Open Sans" pitchFamily="34" charset="-122"/>
                <a:cs typeface="Open Sans" pitchFamily="34" charset="-120"/>
              </a:rPr>
              <a:t> </a:t>
            </a:r>
          </a:p>
          <a:p>
            <a:pPr marL="0" indent="0">
              <a:lnSpc>
                <a:spcPts val="2675"/>
              </a:lnSpc>
              <a:buNone/>
            </a:pPr>
            <a:endParaRPr lang="en-US" sz="1600" dirty="0">
              <a:solidFill>
                <a:srgbClr val="39393C"/>
              </a:solidFill>
              <a:latin typeface="Open Sans" pitchFamily="34" charset="0"/>
              <a:ea typeface="Open Sans" pitchFamily="34" charset="-122"/>
              <a:cs typeface="Open Sans" pitchFamily="34" charset="-120"/>
            </a:endParaRPr>
          </a:p>
          <a:p>
            <a:pPr marL="0" indent="0">
              <a:lnSpc>
                <a:spcPts val="2675"/>
              </a:lnSpc>
              <a:buNone/>
            </a:pPr>
            <a:endParaRPr lang="en-US" sz="1600" dirty="0">
              <a:solidFill>
                <a:srgbClr val="39393C"/>
              </a:solidFill>
              <a:latin typeface="Open Sans" pitchFamily="34" charset="0"/>
              <a:ea typeface="Open Sans" pitchFamily="34" charset="-122"/>
              <a:cs typeface="Open Sans" pitchFamily="34" charset="-120"/>
            </a:endParaRPr>
          </a:p>
        </p:txBody>
      </p:sp>
      <p:sp>
        <p:nvSpPr>
          <p:cNvPr id="7" name="Shape 4"/>
          <p:cNvSpPr/>
          <p:nvPr/>
        </p:nvSpPr>
        <p:spPr>
          <a:xfrm>
            <a:off x="795576" y="6891337"/>
            <a:ext cx="339447" cy="339447"/>
          </a:xfrm>
          <a:prstGeom prst="roundRect">
            <a:avLst>
              <a:gd name="adj" fmla="val 26935238"/>
            </a:avLst>
          </a:prstGeom>
          <a:noFill/>
          <a:ln w="7620">
            <a:solidFill>
              <a:srgbClr val="FFFFFF"/>
            </a:solidFill>
            <a:prstDash val="solid"/>
          </a:ln>
        </p:spPr>
      </p:sp>
      <p:pic>
        <p:nvPicPr>
          <p:cNvPr id="8" name="Image 1" descr="preencoded.png"/>
          <p:cNvPicPr>
            <a:picLocks noChangeAspect="1"/>
          </p:cNvPicPr>
          <p:nvPr/>
        </p:nvPicPr>
        <p:blipFill>
          <a:blip r:embed="rId4"/>
          <a:stretch>
            <a:fillRect/>
          </a:stretch>
        </p:blipFill>
        <p:spPr>
          <a:xfrm>
            <a:off x="916940" y="7131050"/>
            <a:ext cx="749300" cy="749300"/>
          </a:xfrm>
          <a:prstGeom prst="rect">
            <a:avLst/>
          </a:prstGeom>
        </p:spPr>
      </p:pic>
      <p:sp>
        <p:nvSpPr>
          <p:cNvPr id="9" name="Text 5"/>
          <p:cNvSpPr/>
          <p:nvPr/>
        </p:nvSpPr>
        <p:spPr>
          <a:xfrm>
            <a:off x="1969770" y="7230745"/>
            <a:ext cx="1413510" cy="615315"/>
          </a:xfrm>
          <a:prstGeom prst="rect">
            <a:avLst/>
          </a:prstGeom>
          <a:noFill/>
        </p:spPr>
        <p:txBody>
          <a:bodyPr wrap="none" rtlCol="0" anchor="t"/>
          <a:lstStyle/>
          <a:p>
            <a:pPr marL="0" indent="0" algn="l">
              <a:lnSpc>
                <a:spcPts val="2925"/>
              </a:lnSpc>
              <a:buNone/>
            </a:pPr>
            <a:r>
              <a:rPr lang="en-US" sz="2090" b="1" dirty="0">
                <a:solidFill>
                  <a:srgbClr val="39393C"/>
                </a:solidFill>
                <a:latin typeface="Open Sans" pitchFamily="34" charset="0"/>
                <a:ea typeface="Open Sans" pitchFamily="34" charset="-122"/>
                <a:cs typeface="Open Sans" pitchFamily="34" charset="-120"/>
              </a:rPr>
              <a:t>by Group  5</a:t>
            </a:r>
            <a:endParaRPr lang="en-US" sz="209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4337685" y="0"/>
            <a:ext cx="7315200" cy="792480"/>
          </a:xfrm>
          <a:prstGeom prst="rect">
            <a:avLst/>
          </a:prstGeom>
          <a:noFill/>
        </p:spPr>
        <p:txBody>
          <a:bodyPr wrap="square" rtlCol="0" anchor="t">
            <a:spAutoFit/>
          </a:bodyPr>
          <a:lstStyle/>
          <a:p>
            <a:pPr marL="0" indent="0">
              <a:lnSpc>
                <a:spcPts val="5470"/>
              </a:lnSpc>
              <a:buNone/>
            </a:pPr>
            <a:r>
              <a:rPr lang="en-US" sz="4375" b="1" dirty="0">
                <a:solidFill>
                  <a:srgbClr val="101014"/>
                </a:solidFill>
                <a:latin typeface="Playfair Display" pitchFamily="34" charset="0"/>
                <a:ea typeface="Playfair Display" pitchFamily="34" charset="-122"/>
                <a:cs typeface="Playfair Display" pitchFamily="34" charset="-120"/>
                <a:sym typeface="+mn-ea"/>
              </a:rPr>
              <a:t>BASIC CONCEPTS </a:t>
            </a:r>
          </a:p>
        </p:txBody>
      </p:sp>
      <p:sp>
        <p:nvSpPr>
          <p:cNvPr id="3" name="Text Box 2"/>
          <p:cNvSpPr txBox="1"/>
          <p:nvPr/>
        </p:nvSpPr>
        <p:spPr>
          <a:xfrm>
            <a:off x="0" y="3059430"/>
            <a:ext cx="7315200" cy="4055745"/>
          </a:xfrm>
          <a:prstGeom prst="rect">
            <a:avLst/>
          </a:prstGeom>
          <a:noFill/>
        </p:spPr>
        <p:txBody>
          <a:bodyPr wrap="square" rtlCol="0" anchor="ctr" anchorCtr="0">
            <a:noAutofit/>
          </a:bodyPr>
          <a:lstStyle/>
          <a:p>
            <a:pPr marL="0" indent="0" algn="l">
              <a:lnSpc>
                <a:spcPct val="100000"/>
              </a:lnSpc>
              <a:buNone/>
            </a:pPr>
            <a:r>
              <a:rPr lang="en-US" sz="2000" b="1" dirty="0">
                <a:solidFill>
                  <a:srgbClr val="101014"/>
                </a:solidFill>
                <a:latin typeface="Playfair Display" pitchFamily="34" charset="0"/>
                <a:ea typeface="Playfair Display" pitchFamily="34" charset="-122"/>
                <a:cs typeface="Playfair Display" pitchFamily="34" charset="-120"/>
                <a:sym typeface="+mn-ea"/>
              </a:rPr>
              <a:t>Independent Variables &amp; Dependent Variable:</a:t>
            </a:r>
          </a:p>
          <a:p>
            <a:pPr marL="0" indent="0" algn="l">
              <a:lnSpc>
                <a:spcPct val="100000"/>
              </a:lnSpc>
              <a:buNone/>
            </a:pPr>
            <a:endParaRPr lang="en-US" sz="2000" dirty="0">
              <a:solidFill>
                <a:srgbClr val="101014"/>
              </a:solidFill>
              <a:latin typeface="Playfair Display" pitchFamily="34" charset="0"/>
              <a:ea typeface="Playfair Display" pitchFamily="34" charset="-122"/>
              <a:cs typeface="Playfair Display" pitchFamily="34" charset="-120"/>
              <a:sym typeface="+mn-ea"/>
            </a:endParaRPr>
          </a:p>
          <a:p>
            <a:pPr marL="342900" indent="-342900" algn="l">
              <a:lnSpc>
                <a:spcPct val="100000"/>
              </a:lnSpc>
              <a:buFont typeface="Arial" panose="020B0604020202020204" pitchFamily="34" charset="0"/>
              <a:buChar char="•"/>
            </a:pPr>
            <a:r>
              <a:rPr lang="en-US" sz="2000" dirty="0">
                <a:solidFill>
                  <a:srgbClr val="101014"/>
                </a:solidFill>
                <a:latin typeface="Playfair Display" pitchFamily="34" charset="0"/>
                <a:ea typeface="Playfair Display" pitchFamily="34" charset="-122"/>
                <a:cs typeface="Playfair Display" pitchFamily="34" charset="-120"/>
                <a:sym typeface="+mn-ea"/>
              </a:rPr>
              <a:t> </a:t>
            </a:r>
            <a:r>
              <a:rPr lang="en-US" dirty="0">
                <a:solidFill>
                  <a:srgbClr val="101014"/>
                </a:solidFill>
                <a:latin typeface="Playfair Display" pitchFamily="34" charset="0"/>
                <a:ea typeface="Playfair Display" pitchFamily="34" charset="-122"/>
                <a:cs typeface="Playfair Display" pitchFamily="34" charset="-120"/>
                <a:sym typeface="+mn-ea"/>
              </a:rPr>
              <a:t>The dependent variable is the quantity that we are trying to slove for or understand. It’s the variable whose value is to be obtained.</a:t>
            </a:r>
          </a:p>
          <a:p>
            <a:pPr marL="342900" indent="-342900" algn="l">
              <a:lnSpc>
                <a:spcPct val="100000"/>
              </a:lnSpc>
              <a:buFont typeface="Arial" panose="020B0604020202020204" pitchFamily="34" charset="0"/>
              <a:buChar char="•"/>
            </a:pPr>
            <a:endParaRPr lang="en-US" dirty="0">
              <a:solidFill>
                <a:srgbClr val="101014"/>
              </a:solidFill>
              <a:latin typeface="Playfair Display" pitchFamily="34" charset="0"/>
              <a:ea typeface="Playfair Display" pitchFamily="34" charset="-122"/>
              <a:cs typeface="Playfair Display" pitchFamily="34" charset="-120"/>
              <a:sym typeface="+mn-ea"/>
            </a:endParaRPr>
          </a:p>
          <a:p>
            <a:pPr marL="342900" indent="-342900" algn="l">
              <a:lnSpc>
                <a:spcPct val="100000"/>
              </a:lnSpc>
              <a:buFont typeface="Arial" panose="020B0604020202020204" pitchFamily="34" charset="0"/>
              <a:buChar char="•"/>
            </a:pPr>
            <a:r>
              <a:rPr lang="en-US" dirty="0">
                <a:solidFill>
                  <a:srgbClr val="101014"/>
                </a:solidFill>
                <a:latin typeface="Playfair Display" pitchFamily="34" charset="0"/>
                <a:ea typeface="Playfair Display" pitchFamily="34" charset="-122"/>
                <a:cs typeface="Playfair Display" pitchFamily="34" charset="-120"/>
                <a:sym typeface="+mn-ea"/>
              </a:rPr>
              <a:t> Where as the Independent Variable is not influenced by any other variables, It is the variable that we have control over and can manipulate. </a:t>
            </a:r>
          </a:p>
          <a:p>
            <a:pPr indent="0" algn="l">
              <a:lnSpc>
                <a:spcPct val="100000"/>
              </a:lnSpc>
              <a:buFont typeface="Arial" panose="020B0604020202020204" pitchFamily="34" charset="0"/>
              <a:buNone/>
            </a:pPr>
            <a:r>
              <a:rPr lang="en-US" dirty="0">
                <a:solidFill>
                  <a:srgbClr val="101014"/>
                </a:solidFill>
                <a:latin typeface="Playfair Display" pitchFamily="34" charset="0"/>
                <a:ea typeface="Playfair Display" pitchFamily="34" charset="-122"/>
                <a:cs typeface="Playfair Display" pitchFamily="34" charset="-120"/>
                <a:sym typeface="+mn-ea"/>
              </a:rPr>
              <a:t>     It is the variable to which a value is assigned to.</a:t>
            </a:r>
            <a:endParaRPr lang="en-US" b="1" dirty="0">
              <a:solidFill>
                <a:srgbClr val="101014"/>
              </a:solidFill>
              <a:latin typeface="Playfair Display" pitchFamily="34" charset="0"/>
              <a:ea typeface="Playfair Display" pitchFamily="34" charset="-122"/>
              <a:cs typeface="Playfair Display" pitchFamily="34" charset="-120"/>
              <a:sym typeface="+mn-ea"/>
            </a:endParaRPr>
          </a:p>
          <a:p>
            <a:pPr marL="0" indent="0" algn="ctr">
              <a:lnSpc>
                <a:spcPct val="100000"/>
              </a:lnSpc>
              <a:buNone/>
            </a:pPr>
            <a:endParaRPr lang="en-US" sz="2000" b="1" dirty="0">
              <a:solidFill>
                <a:srgbClr val="101014"/>
              </a:solidFill>
              <a:latin typeface="Playfair Display" pitchFamily="34" charset="0"/>
              <a:ea typeface="Playfair Display" pitchFamily="34" charset="-122"/>
              <a:cs typeface="Playfair Display" pitchFamily="34" charset="-120"/>
              <a:sym typeface="+mn-ea"/>
            </a:endParaRPr>
          </a:p>
          <a:p>
            <a:pPr marL="0" indent="0" algn="ctr">
              <a:lnSpc>
                <a:spcPct val="100000"/>
              </a:lnSpc>
              <a:buNone/>
            </a:pPr>
            <a:r>
              <a:rPr lang="en-US" sz="2400" b="1" dirty="0">
                <a:solidFill>
                  <a:srgbClr val="101014"/>
                </a:solidFill>
                <a:latin typeface="Cambria Math" panose="02040503050406030204" charset="0"/>
                <a:ea typeface="Playfair Display" pitchFamily="34" charset="-122"/>
                <a:cs typeface="Cambria Math" panose="02040503050406030204" charset="0"/>
                <a:sym typeface="+mn-ea"/>
              </a:rPr>
              <a:t>y = x^2 + x</a:t>
            </a:r>
          </a:p>
          <a:p>
            <a:pPr marL="0" indent="0" algn="ctr">
              <a:lnSpc>
                <a:spcPct val="100000"/>
              </a:lnSpc>
              <a:buNone/>
            </a:pPr>
            <a:r>
              <a:rPr lang="en-US" sz="2400" b="1" dirty="0">
                <a:solidFill>
                  <a:srgbClr val="101014"/>
                </a:solidFill>
                <a:latin typeface="Cambria Math" panose="02040503050406030204" charset="0"/>
                <a:ea typeface="Playfair Display" pitchFamily="34" charset="-122"/>
                <a:cs typeface="Cambria Math" panose="02040503050406030204" charset="0"/>
                <a:sym typeface="+mn-ea"/>
              </a:rPr>
              <a:t>z = x^2 + y^2</a:t>
            </a:r>
          </a:p>
          <a:p>
            <a:pPr marL="0" indent="0" algn="ctr">
              <a:lnSpc>
                <a:spcPct val="100000"/>
              </a:lnSpc>
              <a:buNone/>
            </a:pPr>
            <a:endParaRPr lang="en-US" sz="2400" b="1" dirty="0">
              <a:solidFill>
                <a:srgbClr val="101014"/>
              </a:solidFill>
              <a:latin typeface="Cambria Math" panose="02040503050406030204" charset="0"/>
              <a:ea typeface="Playfair Display" pitchFamily="34" charset="-122"/>
              <a:cs typeface="Cambria Math" panose="02040503050406030204" charset="0"/>
              <a:sym typeface="+mn-ea"/>
            </a:endParaRPr>
          </a:p>
          <a:p>
            <a:pPr marL="0" indent="0" algn="ctr">
              <a:lnSpc>
                <a:spcPct val="100000"/>
              </a:lnSpc>
              <a:buNone/>
            </a:pPr>
            <a:r>
              <a:rPr lang="en-US" sz="2400" b="1" dirty="0">
                <a:solidFill>
                  <a:srgbClr val="101014"/>
                </a:solidFill>
                <a:latin typeface="Cambria Math" panose="02040503050406030204" charset="0"/>
                <a:ea typeface="Playfair Display" pitchFamily="34" charset="-122"/>
                <a:cs typeface="Cambria Math" panose="02040503050406030204" charset="0"/>
                <a:sym typeface="+mn-ea"/>
              </a:rPr>
              <a:t>dy/dt = -2y</a:t>
            </a:r>
          </a:p>
          <a:p>
            <a:pPr marL="0" indent="0" algn="ctr">
              <a:lnSpc>
                <a:spcPct val="100000"/>
              </a:lnSpc>
              <a:buNone/>
            </a:pPr>
            <a:endParaRPr lang="en-US" sz="2000" b="1" dirty="0">
              <a:solidFill>
                <a:srgbClr val="101014"/>
              </a:solidFill>
              <a:latin typeface="Cambria Math" panose="02040503050406030204" charset="0"/>
              <a:ea typeface="Playfair Display" pitchFamily="34" charset="-122"/>
              <a:cs typeface="Cambria Math" panose="02040503050406030204" charset="0"/>
              <a:sym typeface="+mn-ea"/>
            </a:endParaRPr>
          </a:p>
          <a:p>
            <a:pPr marL="0" indent="0" algn="ctr">
              <a:lnSpc>
                <a:spcPct val="100000"/>
              </a:lnSpc>
              <a:buNone/>
            </a:pPr>
            <a:r>
              <a:rPr lang="en-US" sz="1600" dirty="0">
                <a:solidFill>
                  <a:srgbClr val="101014"/>
                </a:solidFill>
                <a:latin typeface="Playfair Display" pitchFamily="34" charset="0"/>
                <a:ea typeface="Playfair Display" pitchFamily="34" charset="-122"/>
                <a:cs typeface="Playfair Display" pitchFamily="34" charset="-120"/>
                <a:sym typeface="+mn-ea"/>
              </a:rPr>
              <a:t>In this equation, (t) is the dependent variable, representing the amount of a substance at any given time t. The independent variable, t, represents time.</a:t>
            </a:r>
          </a:p>
          <a:p>
            <a:pPr marL="0" indent="0" algn="ctr">
              <a:lnSpc>
                <a:spcPct val="100000"/>
              </a:lnSpc>
              <a:buNone/>
            </a:pPr>
            <a:r>
              <a:rPr lang="en-US" sz="1600" dirty="0">
                <a:solidFill>
                  <a:srgbClr val="101014"/>
                </a:solidFill>
                <a:latin typeface="Playfair Display" pitchFamily="34" charset="0"/>
                <a:ea typeface="Playfair Display" pitchFamily="34" charset="-122"/>
                <a:cs typeface="Playfair Display" pitchFamily="34" charset="-120"/>
                <a:sym typeface="+mn-ea"/>
              </a:rPr>
              <a:t>The equation states that the rate of change of y with respect to t is equal to -2 times y. Here, the independent variable (time) influences the dependent variable (amount of substance), causing it to decrease exponentially.</a:t>
            </a:r>
          </a:p>
          <a:p>
            <a:pPr marL="0" indent="0" algn="ctr">
              <a:lnSpc>
                <a:spcPct val="100000"/>
              </a:lnSpc>
              <a:buNone/>
            </a:pPr>
            <a:endParaRPr lang="en-US" sz="2000" b="1" dirty="0">
              <a:solidFill>
                <a:srgbClr val="101014"/>
              </a:solidFill>
              <a:latin typeface="Cambria Math" panose="02040503050406030204" charset="0"/>
              <a:ea typeface="Playfair Display" pitchFamily="34" charset="-122"/>
              <a:cs typeface="Cambria Math" panose="02040503050406030204" charset="0"/>
              <a:sym typeface="+mn-ea"/>
            </a:endParaRPr>
          </a:p>
          <a:p>
            <a:pPr marL="0" indent="0" algn="ctr">
              <a:lnSpc>
                <a:spcPct val="100000"/>
              </a:lnSpc>
              <a:buNone/>
            </a:pPr>
            <a:endParaRPr lang="en-US" sz="2000" b="1" dirty="0">
              <a:solidFill>
                <a:srgbClr val="101014"/>
              </a:solidFill>
              <a:latin typeface="Playfair Display" pitchFamily="34" charset="0"/>
              <a:ea typeface="Playfair Display" pitchFamily="34" charset="-122"/>
              <a:cs typeface="Playfair Display" pitchFamily="34" charset="-120"/>
              <a:sym typeface="+mn-ea"/>
            </a:endParaRPr>
          </a:p>
          <a:p>
            <a:pPr marL="0" indent="0" algn="ctr">
              <a:lnSpc>
                <a:spcPct val="100000"/>
              </a:lnSpc>
              <a:buNone/>
            </a:pPr>
            <a:endParaRPr lang="en-US" sz="2000" b="1" dirty="0">
              <a:solidFill>
                <a:srgbClr val="101014"/>
              </a:solidFill>
              <a:latin typeface="Playfair Display" pitchFamily="34" charset="0"/>
              <a:ea typeface="Playfair Display" pitchFamily="34" charset="-122"/>
              <a:cs typeface="Playfair Display" pitchFamily="34" charset="-120"/>
              <a:sym typeface="+mn-ea"/>
            </a:endParaRPr>
          </a:p>
          <a:p>
            <a:pPr marL="0" indent="0" algn="ctr">
              <a:lnSpc>
                <a:spcPct val="100000"/>
              </a:lnSpc>
              <a:buNone/>
            </a:pPr>
            <a:endParaRPr lang="en-US" sz="2000" b="1" dirty="0">
              <a:solidFill>
                <a:srgbClr val="101014"/>
              </a:solidFill>
              <a:latin typeface="Playfair Display" pitchFamily="34" charset="0"/>
              <a:ea typeface="Playfair Display" pitchFamily="34" charset="-122"/>
              <a:cs typeface="Playfair Display" pitchFamily="34" charset="-120"/>
              <a:sym typeface="+mn-ea"/>
            </a:endParaRPr>
          </a:p>
          <a:p>
            <a:pPr marL="0" indent="0" algn="ctr">
              <a:lnSpc>
                <a:spcPct val="100000"/>
              </a:lnSpc>
              <a:buNone/>
            </a:pPr>
            <a:endParaRPr lang="en-US" sz="2000" dirty="0">
              <a:solidFill>
                <a:srgbClr val="101014"/>
              </a:solidFill>
              <a:latin typeface="Playfair Display" pitchFamily="34" charset="0"/>
              <a:ea typeface="Playfair Display" pitchFamily="34" charset="-122"/>
              <a:cs typeface="Playfair Display" pitchFamily="34" charset="-120"/>
              <a:sym typeface="+mn-ea"/>
            </a:endParaRPr>
          </a:p>
          <a:p>
            <a:pPr marL="0" indent="0" algn="l">
              <a:lnSpc>
                <a:spcPct val="100000"/>
              </a:lnSpc>
              <a:buNone/>
            </a:pPr>
            <a:endParaRPr lang="en-US" sz="2000" dirty="0">
              <a:solidFill>
                <a:srgbClr val="101014"/>
              </a:solidFill>
              <a:latin typeface="Playfair Display" pitchFamily="34" charset="0"/>
              <a:ea typeface="Playfair Display" pitchFamily="34" charset="-122"/>
              <a:cs typeface="Playfair Display" pitchFamily="34" charset="-120"/>
              <a:sym typeface="+mn-ea"/>
            </a:endParaRPr>
          </a:p>
        </p:txBody>
      </p:sp>
      <p:sp>
        <p:nvSpPr>
          <p:cNvPr id="4" name="Text Box 3"/>
          <p:cNvSpPr txBox="1"/>
          <p:nvPr/>
        </p:nvSpPr>
        <p:spPr>
          <a:xfrm>
            <a:off x="7449820" y="792480"/>
            <a:ext cx="7112000" cy="8832215"/>
          </a:xfrm>
          <a:prstGeom prst="rect">
            <a:avLst/>
          </a:prstGeom>
          <a:noFill/>
        </p:spPr>
        <p:txBody>
          <a:bodyPr wrap="square" rtlCol="0" anchor="t">
            <a:spAutoFit/>
          </a:bodyPr>
          <a:lstStyle/>
          <a:p>
            <a:pPr marL="0" indent="0" algn="l">
              <a:lnSpc>
                <a:spcPct val="100000"/>
              </a:lnSpc>
              <a:buNone/>
            </a:pPr>
            <a:r>
              <a:rPr lang="en-US" sz="2000" b="1" dirty="0">
                <a:solidFill>
                  <a:srgbClr val="101014"/>
                </a:solidFill>
                <a:latin typeface="Playfair Display" pitchFamily="34" charset="0"/>
                <a:ea typeface="Playfair Display" pitchFamily="34" charset="-122"/>
                <a:cs typeface="Playfair Display" pitchFamily="34" charset="-120"/>
                <a:sym typeface="+mn-ea"/>
              </a:rPr>
              <a:t>Linear and Non-Linear Differencial Equation</a:t>
            </a:r>
          </a:p>
          <a:p>
            <a:pPr marL="0" indent="0" algn="l">
              <a:lnSpc>
                <a:spcPct val="100000"/>
              </a:lnSpc>
              <a:buNone/>
            </a:pPr>
            <a:endParaRPr lang="en-US" sz="2000" dirty="0">
              <a:solidFill>
                <a:srgbClr val="101014"/>
              </a:solidFill>
              <a:latin typeface="Playfair Display" pitchFamily="34" charset="0"/>
              <a:ea typeface="Playfair Display" pitchFamily="34" charset="-122"/>
              <a:cs typeface="Playfair Display" pitchFamily="34" charset="-120"/>
              <a:sym typeface="+mn-ea"/>
            </a:endParaRPr>
          </a:p>
          <a:p>
            <a:pPr marL="342900" indent="-342900" algn="l">
              <a:lnSpc>
                <a:spcPct val="100000"/>
              </a:lnSpc>
              <a:buFont typeface="Arial" panose="020B0604020202020204" pitchFamily="34" charset="0"/>
              <a:buChar char="•"/>
            </a:pPr>
            <a:r>
              <a:rPr lang="en-US" sz="2000" dirty="0">
                <a:solidFill>
                  <a:srgbClr val="101014"/>
                </a:solidFill>
                <a:latin typeface="Playfair Display" pitchFamily="34" charset="0"/>
                <a:ea typeface="Playfair Display" pitchFamily="34" charset="-122"/>
                <a:cs typeface="Playfair Display" pitchFamily="34" charset="-120"/>
                <a:sym typeface="+mn-ea"/>
              </a:rPr>
              <a:t> For Any form of Differential Equation </a:t>
            </a:r>
            <a:r>
              <a:rPr lang="en-US" sz="2000" dirty="0">
                <a:solidFill>
                  <a:srgbClr val="101014"/>
                </a:solidFill>
                <a:latin typeface="Cambria Math" panose="02040503050406030204" charset="0"/>
                <a:ea typeface="Playfair Display" pitchFamily="34" charset="-122"/>
                <a:cs typeface="Cambria Math" panose="02040503050406030204" charset="0"/>
                <a:sym typeface="+mn-ea"/>
              </a:rPr>
              <a:t>f(x,y,y’,y’’...y^n)=0</a:t>
            </a:r>
          </a:p>
          <a:p>
            <a:pPr marL="342900" indent="-342900" algn="l">
              <a:lnSpc>
                <a:spcPct val="100000"/>
              </a:lnSpc>
              <a:buFont typeface="Arial" panose="020B0604020202020204" pitchFamily="34" charset="0"/>
              <a:buChar char="•"/>
            </a:pPr>
            <a:endParaRPr lang="en-US" sz="2000" dirty="0">
              <a:solidFill>
                <a:srgbClr val="101014"/>
              </a:solidFill>
              <a:latin typeface="Cambria Math" panose="02040503050406030204" charset="0"/>
              <a:ea typeface="Playfair Display" pitchFamily="34" charset="-122"/>
              <a:cs typeface="Cambria Math" panose="02040503050406030204" charset="0"/>
              <a:sym typeface="+mn-ea"/>
            </a:endParaRPr>
          </a:p>
          <a:p>
            <a:pPr indent="0" algn="l">
              <a:lnSpc>
                <a:spcPct val="100000"/>
              </a:lnSpc>
              <a:buFont typeface="Arial" panose="020B0604020202020204" pitchFamily="34" charset="0"/>
              <a:buNone/>
            </a:pPr>
            <a:r>
              <a:rPr lang="en-US" sz="2000" dirty="0">
                <a:solidFill>
                  <a:srgbClr val="101014"/>
                </a:solidFill>
                <a:latin typeface="Playfair Display" pitchFamily="34" charset="0"/>
                <a:ea typeface="Playfair Display" pitchFamily="34" charset="-122"/>
                <a:cs typeface="Playfair Display" pitchFamily="34" charset="-120"/>
                <a:sym typeface="+mn-ea"/>
              </a:rPr>
              <a:t> it is considered linear if it satisfies the following conditions</a:t>
            </a:r>
          </a:p>
          <a:p>
            <a:pPr marL="342900" indent="-342900" algn="l">
              <a:lnSpc>
                <a:spcPct val="100000"/>
              </a:lnSpc>
              <a:buFont typeface="Arial" panose="020B0604020202020204" pitchFamily="34" charset="0"/>
              <a:buChar char="•"/>
            </a:pPr>
            <a:endParaRPr lang="en-US" sz="2000" dirty="0">
              <a:solidFill>
                <a:srgbClr val="101014"/>
              </a:solidFill>
              <a:latin typeface="Playfair Display" pitchFamily="34" charset="0"/>
              <a:ea typeface="Playfair Display" pitchFamily="34" charset="-122"/>
              <a:cs typeface="Playfair Display" pitchFamily="34" charset="-120"/>
              <a:sym typeface="+mn-ea"/>
            </a:endParaRPr>
          </a:p>
          <a:p>
            <a:pPr marL="457200" indent="-457200" algn="l">
              <a:lnSpc>
                <a:spcPct val="100000"/>
              </a:lnSpc>
              <a:buFont typeface="Arial" panose="020B0604020202020204" pitchFamily="34" charset="0"/>
              <a:buAutoNum type="arabicPeriod"/>
            </a:pPr>
            <a:r>
              <a:rPr lang="en-US" sz="2000" dirty="0">
                <a:solidFill>
                  <a:srgbClr val="101014"/>
                </a:solidFill>
                <a:latin typeface="Playfair Display" pitchFamily="34" charset="0"/>
                <a:ea typeface="Playfair Display" pitchFamily="34" charset="-122"/>
                <a:cs typeface="Playfair Display" pitchFamily="34" charset="-120"/>
                <a:sym typeface="+mn-ea"/>
              </a:rPr>
              <a:t> All derivative and dependent variable are of the First order. </a:t>
            </a:r>
          </a:p>
          <a:p>
            <a:pPr marL="457200" indent="-457200" algn="l">
              <a:lnSpc>
                <a:spcPct val="100000"/>
              </a:lnSpc>
              <a:buFont typeface="Arial" panose="020B0604020202020204" pitchFamily="34" charset="0"/>
              <a:buAutoNum type="arabicPeriod"/>
            </a:pPr>
            <a:r>
              <a:rPr lang="en-US" sz="2000" dirty="0">
                <a:solidFill>
                  <a:srgbClr val="101014"/>
                </a:solidFill>
                <a:latin typeface="Playfair Display" pitchFamily="34" charset="0"/>
                <a:ea typeface="Playfair Display" pitchFamily="34" charset="-122"/>
                <a:cs typeface="Playfair Display" pitchFamily="34" charset="-120"/>
                <a:sym typeface="+mn-ea"/>
              </a:rPr>
              <a:t>There does not exist any product form of dependent variable and it’s derivative.</a:t>
            </a:r>
          </a:p>
          <a:p>
            <a:pPr marL="457200" indent="-457200" algn="l">
              <a:lnSpc>
                <a:spcPct val="100000"/>
              </a:lnSpc>
              <a:buFont typeface="Arial" panose="020B0604020202020204" pitchFamily="34" charset="0"/>
              <a:buAutoNum type="arabicPeriod"/>
            </a:pPr>
            <a:endParaRPr lang="en-US" sz="2000" dirty="0">
              <a:solidFill>
                <a:srgbClr val="101014"/>
              </a:solidFill>
              <a:latin typeface="Playfair Display" pitchFamily="34" charset="0"/>
              <a:ea typeface="Playfair Display" pitchFamily="34" charset="-122"/>
              <a:cs typeface="Playfair Display" pitchFamily="34" charset="-120"/>
              <a:sym typeface="+mn-ea"/>
            </a:endParaRPr>
          </a:p>
          <a:p>
            <a:pPr indent="0" algn="l">
              <a:lnSpc>
                <a:spcPct val="100000"/>
              </a:lnSpc>
              <a:buFont typeface="Arial" panose="020B0604020202020204" pitchFamily="34" charset="0"/>
              <a:buNone/>
            </a:pPr>
            <a:r>
              <a:rPr lang="en-US" sz="2000" b="1" dirty="0">
                <a:solidFill>
                  <a:srgbClr val="101014"/>
                </a:solidFill>
                <a:latin typeface="Playfair Display" pitchFamily="34" charset="0"/>
                <a:ea typeface="Playfair Display" pitchFamily="34" charset="-122"/>
                <a:cs typeface="Playfair Display" pitchFamily="34" charset="-120"/>
                <a:sym typeface="+mn-ea"/>
              </a:rPr>
              <a:t>Examples of Linear and Non-Linear. </a:t>
            </a:r>
          </a:p>
          <a:p>
            <a:pPr indent="0" algn="l">
              <a:lnSpc>
                <a:spcPct val="100000"/>
              </a:lnSpc>
              <a:buFont typeface="Arial" panose="020B0604020202020204" pitchFamily="34" charset="0"/>
              <a:buNone/>
            </a:pPr>
            <a:endParaRPr lang="en-US" sz="2000" b="1" dirty="0">
              <a:solidFill>
                <a:srgbClr val="101014"/>
              </a:solidFill>
              <a:latin typeface="Playfair Display" pitchFamily="34" charset="0"/>
              <a:ea typeface="Playfair Display" pitchFamily="34" charset="-122"/>
              <a:cs typeface="Playfair Display" pitchFamily="34" charset="-120"/>
              <a:sym typeface="+mn-ea"/>
            </a:endParaRPr>
          </a:p>
          <a:p>
            <a:pPr marL="457200" indent="-457200" algn="l">
              <a:lnSpc>
                <a:spcPct val="100000"/>
              </a:lnSpc>
              <a:buFont typeface="Arial" panose="020B0604020202020204" pitchFamily="34" charset="0"/>
              <a:buAutoNum type="arabicPeriod"/>
            </a:pPr>
            <a:r>
              <a:rPr lang="en-US" sz="2000" b="1" dirty="0">
                <a:solidFill>
                  <a:srgbClr val="101014"/>
                </a:solidFill>
                <a:latin typeface="Cambria Math" panose="02040503050406030204" charset="0"/>
                <a:ea typeface="Playfair Display" pitchFamily="34" charset="-122"/>
                <a:cs typeface="Cambria Math" panose="02040503050406030204" charset="0"/>
                <a:sym typeface="+mn-ea"/>
              </a:rPr>
              <a:t>y’ + X^2 = 4</a:t>
            </a:r>
          </a:p>
          <a:p>
            <a:pPr marL="457200" indent="-457200" algn="l">
              <a:lnSpc>
                <a:spcPct val="100000"/>
              </a:lnSpc>
              <a:buFont typeface="Arial" panose="020B0604020202020204" pitchFamily="34" charset="0"/>
              <a:buAutoNum type="arabicPeriod"/>
            </a:pPr>
            <a:r>
              <a:rPr lang="en-US" sz="2000" b="1" dirty="0">
                <a:solidFill>
                  <a:srgbClr val="101014"/>
                </a:solidFill>
                <a:latin typeface="Cambria Math" panose="02040503050406030204" charset="0"/>
                <a:ea typeface="Playfair Display" pitchFamily="34" charset="-122"/>
                <a:cs typeface="Cambria Math" panose="02040503050406030204" charset="0"/>
                <a:sym typeface="+mn-ea"/>
              </a:rPr>
              <a:t>y’’ + 3y’^2 + 7y = x</a:t>
            </a:r>
          </a:p>
          <a:p>
            <a:pPr marL="457200" indent="-457200" algn="l">
              <a:lnSpc>
                <a:spcPct val="100000"/>
              </a:lnSpc>
              <a:buFont typeface="Arial" panose="020B0604020202020204" pitchFamily="34" charset="0"/>
              <a:buAutoNum type="arabicPeriod"/>
            </a:pPr>
            <a:r>
              <a:rPr lang="en-US" sz="2000" b="1" dirty="0">
                <a:solidFill>
                  <a:srgbClr val="101014"/>
                </a:solidFill>
                <a:latin typeface="Cambria Math" panose="02040503050406030204" charset="0"/>
                <a:ea typeface="Playfair Display" pitchFamily="34" charset="-122"/>
                <a:cs typeface="Cambria Math" panose="02040503050406030204" charset="0"/>
                <a:sym typeface="+mn-ea"/>
              </a:rPr>
              <a:t>d^2x/dy^2 + dx/dy + y = x^2</a:t>
            </a:r>
          </a:p>
          <a:p>
            <a:pPr marL="457200" indent="-457200" algn="l">
              <a:lnSpc>
                <a:spcPct val="100000"/>
              </a:lnSpc>
              <a:buFont typeface="Arial" panose="020B0604020202020204" pitchFamily="34" charset="0"/>
              <a:buAutoNum type="arabicPeriod"/>
            </a:pPr>
            <a:r>
              <a:rPr lang="en-US" sz="2000" b="1" dirty="0">
                <a:solidFill>
                  <a:srgbClr val="101014"/>
                </a:solidFill>
                <a:latin typeface="Cambria Math" panose="02040503050406030204" charset="0"/>
                <a:ea typeface="Playfair Display" pitchFamily="34" charset="-122"/>
                <a:cs typeface="Cambria Math" panose="02040503050406030204" charset="0"/>
                <a:sym typeface="+mn-ea"/>
              </a:rPr>
              <a:t>y’’ + siny = 0</a:t>
            </a:r>
          </a:p>
          <a:p>
            <a:pPr marL="457200" indent="-457200" algn="l">
              <a:lnSpc>
                <a:spcPct val="100000"/>
              </a:lnSpc>
              <a:buFont typeface="Arial" panose="020B0604020202020204" pitchFamily="34" charset="0"/>
              <a:buAutoNum type="arabicPeriod"/>
            </a:pPr>
            <a:r>
              <a:rPr lang="en-US" sz="2000" b="1" dirty="0">
                <a:solidFill>
                  <a:srgbClr val="101014"/>
                </a:solidFill>
                <a:latin typeface="Cambria Math" panose="02040503050406030204" charset="0"/>
                <a:ea typeface="Playfair Display" pitchFamily="34" charset="-122"/>
                <a:cs typeface="Cambria Math" panose="02040503050406030204" charset="0"/>
                <a:sym typeface="+mn-ea"/>
              </a:rPr>
              <a:t>yy’ + ysinx = x^2</a:t>
            </a:r>
            <a:r>
              <a:rPr lang="en-US" sz="2000" b="1" dirty="0">
                <a:solidFill>
                  <a:srgbClr val="101014"/>
                </a:solidFill>
                <a:latin typeface="Playfair Display" pitchFamily="34" charset="0"/>
                <a:ea typeface="Playfair Display" pitchFamily="34" charset="-122"/>
                <a:cs typeface="Playfair Display" pitchFamily="34" charset="-120"/>
                <a:sym typeface="+mn-ea"/>
              </a:rPr>
              <a:t> </a:t>
            </a:r>
            <a:r>
              <a:rPr lang="en-US" sz="2000" dirty="0">
                <a:solidFill>
                  <a:srgbClr val="101014"/>
                </a:solidFill>
                <a:latin typeface="Playfair Display" pitchFamily="34" charset="0"/>
                <a:ea typeface="Playfair Display" pitchFamily="34" charset="-122"/>
                <a:cs typeface="Playfair Display" pitchFamily="34" charset="-120"/>
                <a:sym typeface="+mn-ea"/>
              </a:rPr>
              <a:t> </a:t>
            </a:r>
            <a:endParaRPr lang="en-US" sz="2000" dirty="0">
              <a:solidFill>
                <a:srgbClr val="101014"/>
              </a:solidFill>
              <a:latin typeface="Cambria Math" panose="02040503050406030204" charset="0"/>
              <a:ea typeface="Playfair Display" pitchFamily="34" charset="-122"/>
              <a:cs typeface="Cambria Math" panose="02040503050406030204" charset="0"/>
              <a:sym typeface="+mn-ea"/>
            </a:endParaRPr>
          </a:p>
          <a:p>
            <a:pPr marL="342900" indent="-342900" algn="l">
              <a:lnSpc>
                <a:spcPct val="100000"/>
              </a:lnSpc>
              <a:buFont typeface="Arial" panose="020B0604020202020204" pitchFamily="34" charset="0"/>
              <a:buChar char="•"/>
            </a:pPr>
            <a:endParaRPr lang="en-US" sz="2400" dirty="0">
              <a:solidFill>
                <a:srgbClr val="101014"/>
              </a:solidFill>
              <a:latin typeface="Cambria Math" panose="02040503050406030204" charset="0"/>
              <a:ea typeface="Playfair Display" pitchFamily="34" charset="-122"/>
              <a:cs typeface="Cambria Math" panose="02040503050406030204" charset="0"/>
              <a:sym typeface="+mn-ea"/>
            </a:endParaRPr>
          </a:p>
          <a:p>
            <a:pPr indent="0" algn="l">
              <a:lnSpc>
                <a:spcPct val="100000"/>
              </a:lnSpc>
              <a:buNone/>
            </a:pPr>
            <a:endParaRPr lang="en-US" sz="2400" dirty="0">
              <a:solidFill>
                <a:srgbClr val="101014"/>
              </a:solidFill>
              <a:latin typeface="Cambria Math" panose="02040503050406030204" charset="0"/>
              <a:ea typeface="Playfair Display" pitchFamily="34" charset="-122"/>
              <a:cs typeface="Cambria Math" panose="02040503050406030204" charset="0"/>
              <a:sym typeface="+mn-ea"/>
            </a:endParaRPr>
          </a:p>
          <a:p>
            <a:pPr marL="342900" indent="-342900" algn="l">
              <a:lnSpc>
                <a:spcPct val="100000"/>
              </a:lnSpc>
              <a:buFont typeface="Arial" panose="020B0604020202020204" pitchFamily="34" charset="0"/>
              <a:buChar char="•"/>
            </a:pPr>
            <a:endParaRPr lang="en-US" sz="2400" dirty="0">
              <a:solidFill>
                <a:srgbClr val="101014"/>
              </a:solidFill>
              <a:latin typeface="Playfair Display" pitchFamily="34" charset="0"/>
              <a:ea typeface="Playfair Display" pitchFamily="34" charset="-122"/>
              <a:cs typeface="Playfair Display" pitchFamily="34" charset="-120"/>
              <a:sym typeface="+mn-ea"/>
            </a:endParaRPr>
          </a:p>
          <a:p>
            <a:pPr indent="0" algn="l">
              <a:lnSpc>
                <a:spcPct val="100000"/>
              </a:lnSpc>
              <a:buNone/>
            </a:pPr>
            <a:endParaRPr lang="en-US" sz="2400" b="1" dirty="0">
              <a:solidFill>
                <a:srgbClr val="101014"/>
              </a:solidFill>
              <a:latin typeface="Playfair Display" pitchFamily="34" charset="0"/>
              <a:ea typeface="Playfair Display" pitchFamily="34" charset="-122"/>
              <a:cs typeface="Playfair Display" pitchFamily="34" charset="-120"/>
              <a:sym typeface="+mn-ea"/>
            </a:endParaRPr>
          </a:p>
          <a:p>
            <a:pPr marL="0" indent="0" algn="ctr">
              <a:lnSpc>
                <a:spcPct val="100000"/>
              </a:lnSpc>
              <a:buNone/>
            </a:pPr>
            <a:endParaRPr lang="en-US" sz="2400" b="1" dirty="0">
              <a:solidFill>
                <a:srgbClr val="101014"/>
              </a:solidFill>
              <a:latin typeface="Playfair Display" pitchFamily="34" charset="0"/>
              <a:ea typeface="Playfair Display" pitchFamily="34" charset="-122"/>
              <a:cs typeface="Playfair Display" pitchFamily="34" charset="-120"/>
              <a:sym typeface="+mn-ea"/>
            </a:endParaRPr>
          </a:p>
          <a:p>
            <a:pPr marL="0" indent="0" algn="ctr">
              <a:lnSpc>
                <a:spcPct val="100000"/>
              </a:lnSpc>
              <a:buNone/>
            </a:pPr>
            <a:endParaRPr lang="en-US" sz="2400" dirty="0">
              <a:solidFill>
                <a:srgbClr val="101014"/>
              </a:solidFill>
              <a:latin typeface="Playfair Display" pitchFamily="34" charset="0"/>
              <a:ea typeface="Playfair Display" pitchFamily="34" charset="-122"/>
              <a:cs typeface="Playfair Display" pitchFamily="34" charset="-120"/>
              <a:sym typeface="+mn-ea"/>
            </a:endParaRPr>
          </a:p>
          <a:p>
            <a:pPr marL="0" indent="0" algn="l">
              <a:lnSpc>
                <a:spcPct val="100000"/>
              </a:lnSpc>
              <a:buNone/>
            </a:pPr>
            <a:endParaRPr lang="en-US" sz="2400" dirty="0">
              <a:solidFill>
                <a:srgbClr val="101014"/>
              </a:solidFill>
              <a:latin typeface="Playfair Display" pitchFamily="34" charset="0"/>
              <a:ea typeface="Playfair Display" pitchFamily="34" charset="-122"/>
              <a:cs typeface="Playfair Display" pitchFamily="34" charset="-12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p:nvPr/>
        </p:nvGraphicFramePr>
        <p:xfrm>
          <a:off x="0" y="0"/>
          <a:ext cx="14630400" cy="3926205"/>
        </p:xfrm>
        <a:graphic>
          <a:graphicData uri="http://schemas.openxmlformats.org/drawingml/2006/table">
            <a:tbl>
              <a:tblPr firstRow="1" bandRow="1">
                <a:tableStyleId>{5C22544A-7EE6-4342-B048-85BDC9FD1C3A}</a:tableStyleId>
              </a:tblPr>
              <a:tblGrid>
                <a:gridCol w="7315200">
                  <a:extLst>
                    <a:ext uri="{9D8B030D-6E8A-4147-A177-3AD203B41FA5}">
                      <a16:colId xmlns:a16="http://schemas.microsoft.com/office/drawing/2014/main" val="20000"/>
                    </a:ext>
                  </a:extLst>
                </a:gridCol>
                <a:gridCol w="7315200">
                  <a:extLst>
                    <a:ext uri="{9D8B030D-6E8A-4147-A177-3AD203B41FA5}">
                      <a16:colId xmlns:a16="http://schemas.microsoft.com/office/drawing/2014/main" val="20001"/>
                    </a:ext>
                  </a:extLst>
                </a:gridCol>
              </a:tblGrid>
              <a:tr h="426720">
                <a:tc>
                  <a:txBody>
                    <a:bodyPr/>
                    <a:lstStyle/>
                    <a:p>
                      <a:pPr>
                        <a:buNone/>
                      </a:pPr>
                      <a:endParaRPr lang="en-US"/>
                    </a:p>
                  </a:txBody>
                  <a:tcPr/>
                </a:tc>
                <a:tc>
                  <a:txBody>
                    <a:bodyPr/>
                    <a:lstStyle/>
                    <a:p>
                      <a:pPr>
                        <a:buNone/>
                      </a:pPr>
                      <a:endParaRPr lang="en-US"/>
                    </a:p>
                  </a:txBody>
                  <a:tcPr/>
                </a:tc>
                <a:extLst>
                  <a:ext uri="{0D108BD9-81ED-4DB2-BD59-A6C34878D82A}">
                    <a16:rowId xmlns:a16="http://schemas.microsoft.com/office/drawing/2014/main" val="10000"/>
                  </a:ext>
                </a:extLst>
              </a:tr>
              <a:tr h="426720">
                <a:tc>
                  <a:txBody>
                    <a:bodyPr/>
                    <a:lstStyle/>
                    <a:p>
                      <a:pPr algn="ctr">
                        <a:buNone/>
                      </a:pPr>
                      <a:r>
                        <a:rPr lang="en-US" sz="1800">
                          <a:latin typeface="Comic Sans MS" panose="030F0702030302020204" charset="0"/>
                          <a:cs typeface="Comic Sans MS" panose="030F0702030302020204" charset="0"/>
                          <a:sym typeface="+mn-ea"/>
                        </a:rPr>
                        <a:t>ODEs</a:t>
                      </a:r>
                      <a:endParaRPr lang="en-US"/>
                    </a:p>
                  </a:txBody>
                  <a:tcPr/>
                </a:tc>
                <a:tc>
                  <a:txBody>
                    <a:bodyPr/>
                    <a:lstStyle/>
                    <a:p>
                      <a:pPr algn="ctr">
                        <a:buNone/>
                      </a:pPr>
                      <a:r>
                        <a:rPr lang="en-US" sz="1800">
                          <a:latin typeface="Comic Sans MS" panose="030F0702030302020204" charset="0"/>
                          <a:cs typeface="Comic Sans MS" panose="030F0702030302020204" charset="0"/>
                          <a:sym typeface="+mn-ea"/>
                        </a:rPr>
                        <a:t> PDEs</a:t>
                      </a:r>
                      <a:endParaRPr lang="en-US"/>
                    </a:p>
                  </a:txBody>
                  <a:tcPr/>
                </a:tc>
                <a:extLst>
                  <a:ext uri="{0D108BD9-81ED-4DB2-BD59-A6C34878D82A}">
                    <a16:rowId xmlns:a16="http://schemas.microsoft.com/office/drawing/2014/main" val="10001"/>
                  </a:ext>
                </a:extLst>
              </a:tr>
              <a:tr h="1024255">
                <a:tc>
                  <a:txBody>
                    <a:bodyPr/>
                    <a:lstStyle/>
                    <a:p>
                      <a:pPr>
                        <a:buNone/>
                      </a:pPr>
                      <a:r>
                        <a:rPr lang="en-US" sz="1800">
                          <a:latin typeface="Comic Sans MS" panose="030F0702030302020204" charset="0"/>
                          <a:cs typeface="Comic Sans MS" panose="030F0702030302020204" charset="0"/>
                          <a:sym typeface="+mn-ea"/>
                        </a:rPr>
                        <a:t>ODEs: Describe how a single variable changes over time</a:t>
                      </a:r>
                      <a:endParaRPr lang="en-US"/>
                    </a:p>
                  </a:txBody>
                  <a:tcPr/>
                </a:tc>
                <a:tc>
                  <a:txBody>
                    <a:bodyPr/>
                    <a:lstStyle/>
                    <a:p>
                      <a:pPr>
                        <a:buNone/>
                      </a:pPr>
                      <a:r>
                        <a:rPr lang="en-US" sz="1800">
                          <a:latin typeface="Comic Sans MS" panose="030F0702030302020204" charset="0"/>
                          <a:cs typeface="Comic Sans MS" panose="030F0702030302020204" charset="0"/>
                          <a:sym typeface="+mn-ea"/>
                        </a:rPr>
                        <a:t>PDEs: Describe how multiple variables change over time and space</a:t>
                      </a:r>
                      <a:endParaRPr lang="en-US" sz="1800">
                        <a:latin typeface="Comic Sans MS" panose="030F0702030302020204" charset="0"/>
                        <a:cs typeface="Comic Sans MS" panose="030F0702030302020204" charset="0"/>
                      </a:endParaRPr>
                    </a:p>
                    <a:p>
                      <a:pPr>
                        <a:buNone/>
                      </a:pPr>
                      <a:endParaRPr lang="en-US"/>
                    </a:p>
                  </a:txBody>
                  <a:tcPr/>
                </a:tc>
                <a:extLst>
                  <a:ext uri="{0D108BD9-81ED-4DB2-BD59-A6C34878D82A}">
                    <a16:rowId xmlns:a16="http://schemas.microsoft.com/office/drawing/2014/main" val="10002"/>
                  </a:ext>
                </a:extLst>
              </a:tr>
              <a:tr h="1024255">
                <a:tc>
                  <a:txBody>
                    <a:bodyPr/>
                    <a:lstStyle/>
                    <a:p>
                      <a:pPr>
                        <a:buNone/>
                      </a:pPr>
                      <a:r>
                        <a:rPr lang="en-US" sz="1800">
                          <a:latin typeface="Comic Sans MS" panose="030F0702030302020204" charset="0"/>
                          <a:cs typeface="Comic Sans MS" panose="030F0702030302020204" charset="0"/>
                          <a:sym typeface="+mn-ea"/>
                        </a:rPr>
                        <a:t>ODEs: Involve one independent variable (e.g., time)</a:t>
                      </a:r>
                      <a:endParaRPr lang="en-US" sz="1800">
                        <a:latin typeface="Comic Sans MS" panose="030F0702030302020204" charset="0"/>
                        <a:cs typeface="Comic Sans MS" panose="030F0702030302020204" charset="0"/>
                      </a:endParaRPr>
                    </a:p>
                    <a:p>
                      <a:pPr>
                        <a:buNone/>
                      </a:pPr>
                      <a:endParaRPr lang="en-US"/>
                    </a:p>
                  </a:txBody>
                  <a:tcPr/>
                </a:tc>
                <a:tc>
                  <a:txBody>
                    <a:bodyPr/>
                    <a:lstStyle/>
                    <a:p>
                      <a:pPr>
                        <a:buNone/>
                      </a:pPr>
                      <a:r>
                        <a:rPr lang="en-US" sz="1800">
                          <a:latin typeface="Comic Sans MS" panose="030F0702030302020204" charset="0"/>
                          <a:cs typeface="Comic Sans MS" panose="030F0702030302020204" charset="0"/>
                          <a:sym typeface="+mn-ea"/>
                        </a:rPr>
                        <a:t>PDEs: Involve multiple independent variables (e.g., time and space)</a:t>
                      </a:r>
                      <a:endParaRPr lang="en-US" sz="1800">
                        <a:latin typeface="Comic Sans MS" panose="030F0702030302020204" charset="0"/>
                        <a:cs typeface="Comic Sans MS" panose="030F0702030302020204" charset="0"/>
                      </a:endParaRPr>
                    </a:p>
                    <a:p>
                      <a:pPr>
                        <a:buNone/>
                      </a:pPr>
                      <a:endParaRPr lang="en-US"/>
                    </a:p>
                  </a:txBody>
                  <a:tcPr/>
                </a:tc>
                <a:extLst>
                  <a:ext uri="{0D108BD9-81ED-4DB2-BD59-A6C34878D82A}">
                    <a16:rowId xmlns:a16="http://schemas.microsoft.com/office/drawing/2014/main" val="10003"/>
                  </a:ext>
                </a:extLst>
              </a:tr>
              <a:tr h="1024255">
                <a:tc>
                  <a:txBody>
                    <a:bodyPr/>
                    <a:lstStyle/>
                    <a:p>
                      <a:pPr>
                        <a:buNone/>
                      </a:pPr>
                      <a:r>
                        <a:rPr lang="en-US" sz="1800">
                          <a:latin typeface="Comic Sans MS" panose="030F0702030302020204" charset="0"/>
                          <a:cs typeface="Comic Sans MS" panose="030F0702030302020204" charset="0"/>
                          <a:sym typeface="+mn-ea"/>
                        </a:rPr>
                        <a:t>ODEs: Used to model phenomena like temperature change over time</a:t>
                      </a:r>
                      <a:endParaRPr lang="en-US" sz="1800">
                        <a:latin typeface="Comic Sans MS" panose="030F0702030302020204" charset="0"/>
                        <a:cs typeface="Comic Sans MS" panose="030F0702030302020204" charset="0"/>
                      </a:endParaRPr>
                    </a:p>
                    <a:p>
                      <a:pPr>
                        <a:buNone/>
                      </a:pPr>
                      <a:endParaRPr lang="en-US"/>
                    </a:p>
                  </a:txBody>
                  <a:tcPr/>
                </a:tc>
                <a:tc>
                  <a:txBody>
                    <a:bodyPr/>
                    <a:lstStyle/>
                    <a:p>
                      <a:pPr>
                        <a:buNone/>
                      </a:pPr>
                      <a:r>
                        <a:rPr lang="en-US" sz="1800">
                          <a:latin typeface="Comic Sans MS" panose="030F0702030302020204" charset="0"/>
                          <a:cs typeface="Comic Sans MS" panose="030F0702030302020204" charset="0"/>
                          <a:sym typeface="+mn-ea"/>
                        </a:rPr>
                        <a:t>PDEs: Used to model phenomena like heat distribution or fluid mechanics.</a:t>
                      </a:r>
                    </a:p>
                    <a:p>
                      <a:pPr>
                        <a:buNone/>
                      </a:pPr>
                      <a:endParaRPr lang="en-US"/>
                    </a:p>
                  </a:txBody>
                  <a:tcPr/>
                </a:tc>
                <a:extLst>
                  <a:ext uri="{0D108BD9-81ED-4DB2-BD59-A6C34878D82A}">
                    <a16:rowId xmlns:a16="http://schemas.microsoft.com/office/drawing/2014/main" val="10004"/>
                  </a:ext>
                </a:extLst>
              </a:tr>
            </a:tbl>
          </a:graphicData>
        </a:graphic>
      </p:graphicFrame>
      <p:sp>
        <p:nvSpPr>
          <p:cNvPr id="14" name="Text Box 13"/>
          <p:cNvSpPr txBox="1"/>
          <p:nvPr/>
        </p:nvSpPr>
        <p:spPr>
          <a:xfrm>
            <a:off x="0" y="4260215"/>
            <a:ext cx="7315200" cy="3969385"/>
          </a:xfrm>
          <a:prstGeom prst="rect">
            <a:avLst/>
          </a:prstGeom>
          <a:noFill/>
        </p:spPr>
        <p:txBody>
          <a:bodyPr wrap="square" rtlCol="0" anchor="t">
            <a:spAutoFit/>
          </a:bodyPr>
          <a:lstStyle/>
          <a:p>
            <a:pPr algn="ctr"/>
            <a:r>
              <a:rPr lang="en-US" sz="3600">
                <a:latin typeface="Comic Sans MS" panose="030F0702030302020204" charset="0"/>
                <a:cs typeface="Comic Sans MS" panose="030F0702030302020204" charset="0"/>
                <a:sym typeface="+mn-ea"/>
              </a:rPr>
              <a:t>  </a:t>
            </a:r>
            <a:r>
              <a:rPr lang="en-US" sz="2000" b="1">
                <a:latin typeface="Comic Sans MS" panose="030F0702030302020204" charset="0"/>
                <a:cs typeface="Comic Sans MS" panose="030F0702030302020204" charset="0"/>
                <a:sym typeface="+mn-ea"/>
              </a:rPr>
              <a:t>dy/dx = f(x, y)</a:t>
            </a:r>
          </a:p>
          <a:p>
            <a:pPr algn="ctr"/>
            <a:endParaRPr lang="en-US" sz="2000" b="1">
              <a:latin typeface="Comic Sans MS" panose="030F0702030302020204" charset="0"/>
              <a:cs typeface="Comic Sans MS" panose="030F0702030302020204" charset="0"/>
              <a:sym typeface="+mn-ea"/>
            </a:endParaRPr>
          </a:p>
          <a:p>
            <a:pPr algn="ctr"/>
            <a:r>
              <a:rPr lang="en-US" sz="2000">
                <a:latin typeface="Comic Sans MS" panose="030F0702030302020204" charset="0"/>
                <a:cs typeface="Comic Sans MS" panose="030F0702030302020204" charset="0"/>
                <a:sym typeface="+mn-ea"/>
              </a:rPr>
              <a:t> Is an example of an ODE with a single dependent and Independent Variable.</a:t>
            </a:r>
          </a:p>
          <a:p>
            <a:pPr algn="ctr"/>
            <a:endParaRPr lang="en-US" sz="2000">
              <a:latin typeface="Comic Sans MS" panose="030F0702030302020204" charset="0"/>
              <a:cs typeface="Comic Sans MS" panose="030F0702030302020204" charset="0"/>
              <a:sym typeface="+mn-ea"/>
            </a:endParaRPr>
          </a:p>
          <a:p>
            <a:pPr algn="ctr"/>
            <a:r>
              <a:rPr lang="en-US" sz="2000" b="1" i="1">
                <a:latin typeface="Comic Sans MS" panose="030F0702030302020204" charset="0"/>
                <a:cs typeface="Comic Sans MS" panose="030F0702030302020204" charset="0"/>
                <a:sym typeface="+mn-ea"/>
              </a:rPr>
              <a:t>dy/dt = 3x + 2y</a:t>
            </a:r>
          </a:p>
          <a:p>
            <a:pPr algn="ctr"/>
            <a:r>
              <a:rPr lang="en-US" sz="2000" b="1" i="1">
                <a:latin typeface="Comic Sans MS" panose="030F0702030302020204" charset="0"/>
                <a:cs typeface="Comic Sans MS" panose="030F0702030302020204" charset="0"/>
                <a:sym typeface="+mn-ea"/>
              </a:rPr>
              <a:t>dx/dt = x + 2y</a:t>
            </a:r>
          </a:p>
          <a:p>
            <a:pPr algn="ctr"/>
            <a:endParaRPr lang="en-US" sz="2000" b="1" i="1">
              <a:latin typeface="Comic Sans MS" panose="030F0702030302020204" charset="0"/>
              <a:cs typeface="Comic Sans MS" panose="030F0702030302020204" charset="0"/>
              <a:sym typeface="+mn-ea"/>
            </a:endParaRPr>
          </a:p>
          <a:p>
            <a:pPr algn="ctr"/>
            <a:r>
              <a:rPr lang="en-US" sz="2000" i="1">
                <a:latin typeface="Comic Sans MS" panose="030F0702030302020204" charset="0"/>
                <a:cs typeface="Comic Sans MS" panose="030F0702030302020204" charset="0"/>
              </a:rPr>
              <a:t>In this case we have more that one dependent variable.</a:t>
            </a:r>
          </a:p>
          <a:p>
            <a:pPr algn="ctr"/>
            <a:r>
              <a:rPr lang="en-US" sz="2000" i="1">
                <a:latin typeface="Comic Sans MS" panose="030F0702030302020204" charset="0"/>
                <a:cs typeface="Comic Sans MS" panose="030F0702030302020204" charset="0"/>
              </a:rPr>
              <a:t>It is called a system of ODE. </a:t>
            </a:r>
          </a:p>
          <a:p>
            <a:pPr algn="ctr"/>
            <a:r>
              <a:rPr lang="en-US" sz="3600">
                <a:latin typeface="Comic Sans MS" panose="030F0702030302020204" charset="0"/>
                <a:cs typeface="Comic Sans MS" panose="030F0702030302020204" charset="0"/>
                <a:sym typeface="+mn-ea"/>
              </a:rPr>
              <a:t>   </a:t>
            </a:r>
          </a:p>
        </p:txBody>
      </p:sp>
      <p:sp>
        <p:nvSpPr>
          <p:cNvPr id="15" name="Text Box 14"/>
          <p:cNvSpPr txBox="1"/>
          <p:nvPr/>
        </p:nvSpPr>
        <p:spPr>
          <a:xfrm>
            <a:off x="7315200" y="4495165"/>
            <a:ext cx="7315200" cy="1322070"/>
          </a:xfrm>
          <a:prstGeom prst="rect">
            <a:avLst/>
          </a:prstGeom>
          <a:noFill/>
        </p:spPr>
        <p:txBody>
          <a:bodyPr wrap="square" rtlCol="0" anchor="t">
            <a:spAutoFit/>
          </a:bodyPr>
          <a:lstStyle/>
          <a:p>
            <a:pPr algn="ctr"/>
            <a:r>
              <a:rPr lang="en-US" sz="2000">
                <a:latin typeface="Comic Sans MS" panose="030F0702030302020204" charset="0"/>
                <a:cs typeface="Comic Sans MS" panose="030F0702030302020204" charset="0"/>
                <a:sym typeface="+mn-ea"/>
              </a:rPr>
              <a:t>Here is an Example of a PDE with more than one Independent Variable.</a:t>
            </a:r>
          </a:p>
          <a:p>
            <a:pPr algn="ctr"/>
            <a:r>
              <a:rPr lang="en-US" sz="2000">
                <a:latin typeface="Comic Sans MS" panose="030F0702030302020204" charset="0"/>
                <a:cs typeface="Comic Sans MS" panose="030F0702030302020204" charset="0"/>
                <a:sym typeface="+mn-ea"/>
              </a:rPr>
              <a:t> </a:t>
            </a:r>
          </a:p>
          <a:p>
            <a:pPr algn="ctr"/>
            <a:r>
              <a:rPr lang="en-US" sz="2000" b="1">
                <a:latin typeface="Comic Sans MS" panose="030F0702030302020204" charset="0"/>
                <a:cs typeface="Comic Sans MS" panose="030F0702030302020204" charset="0"/>
                <a:sym typeface="+mn-ea"/>
              </a:rPr>
              <a:t>2xdz/dx + 5ydz/dy =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nvSpPr>
        <p:spPr>
          <a:xfrm>
            <a:off x="0" y="635"/>
            <a:ext cx="14630400" cy="8228330"/>
          </a:xfrm>
          <a:prstGeom prst="rect">
            <a:avLst/>
          </a:prstGeom>
          <a:noFill/>
        </p:spPr>
        <p:txBody>
          <a:bodyPr wrap="square" rtlCol="0" anchor="t">
            <a:noAutofit/>
          </a:bodyPr>
          <a:lstStyle/>
          <a:p>
            <a:pPr algn="ctr"/>
            <a:endParaRPr lang="en-US" sz="2800" b="1" i="1">
              <a:latin typeface="Comic Sans MS" panose="030F0702030302020204" charset="0"/>
              <a:cs typeface="Comic Sans MS" panose="030F0702030302020204" charset="0"/>
            </a:endParaRPr>
          </a:p>
          <a:p>
            <a:pPr algn="ctr"/>
            <a:r>
              <a:rPr lang="en-US" sz="3600" b="1" i="1">
                <a:latin typeface="Comic Sans MS" panose="030F0702030302020204" charset="0"/>
                <a:cs typeface="Comic Sans MS" panose="030F0702030302020204" charset="0"/>
              </a:rPr>
              <a:t>Ordinary Differential Equations (ODE’s)</a:t>
            </a:r>
          </a:p>
          <a:p>
            <a:pPr algn="ctr"/>
            <a:endParaRPr lang="en-US" sz="2000" i="1">
              <a:latin typeface="Comic Sans MS" panose="030F0702030302020204" charset="0"/>
              <a:cs typeface="Comic Sans MS" panose="030F0702030302020204" charset="0"/>
            </a:endParaRPr>
          </a:p>
          <a:p>
            <a:pPr algn="ctr"/>
            <a:r>
              <a:rPr lang="en-US" sz="2000" i="1">
                <a:latin typeface="Comic Sans MS" panose="030F0702030302020204" charset="0"/>
                <a:cs typeface="Comic Sans MS" panose="030F0702030302020204" charset="0"/>
              </a:rPr>
              <a:t>  An ODE involves an unknown function of one variable and its derivatives.</a:t>
            </a:r>
          </a:p>
          <a:p>
            <a:pPr algn="ctr"/>
            <a:r>
              <a:rPr lang="en-US" sz="2000" i="1">
                <a:latin typeface="Comic Sans MS" panose="030F0702030302020204" charset="0"/>
                <a:cs typeface="Comic Sans MS" panose="030F0702030302020204" charset="0"/>
              </a:rPr>
              <a:t>   General form: F(x, y, y', y'', ..., y^(n)) = 0, where y' represents the first derivative of y, and n is the order of the highest derivative.</a:t>
            </a:r>
          </a:p>
          <a:p>
            <a:pPr algn="ctr"/>
            <a:endParaRPr lang="en-US" sz="2000" i="1">
              <a:latin typeface="Comic Sans MS" panose="030F0702030302020204" charset="0"/>
              <a:cs typeface="Comic Sans MS" panose="030F0702030302020204" charset="0"/>
            </a:endParaRPr>
          </a:p>
          <a:p>
            <a:pPr algn="ctr"/>
            <a:r>
              <a:rPr lang="en-US" sz="2800" b="1" i="1">
                <a:latin typeface="Comic Sans MS" panose="030F0702030302020204" charset="0"/>
                <a:cs typeface="Comic Sans MS" panose="030F0702030302020204" charset="0"/>
              </a:rPr>
              <a:t>Components of an ODE</a:t>
            </a:r>
          </a:p>
          <a:p>
            <a:pPr algn="ctr"/>
            <a:endParaRPr lang="en-US" sz="2000" i="1">
              <a:latin typeface="Comic Sans MS" panose="030F0702030302020204" charset="0"/>
              <a:cs typeface="Comic Sans MS" panose="030F0702030302020204" charset="0"/>
            </a:endParaRPr>
          </a:p>
          <a:p>
            <a:pPr algn="ctr"/>
            <a:r>
              <a:rPr lang="en-US" sz="2000" i="1">
                <a:latin typeface="Comic Sans MS" panose="030F0702030302020204" charset="0"/>
                <a:cs typeface="Comic Sans MS" panose="030F0702030302020204" charset="0"/>
              </a:rPr>
              <a:t>  - Dependent Variable (y): Represents the unknown function of interest.</a:t>
            </a:r>
          </a:p>
          <a:p>
            <a:pPr algn="ctr"/>
            <a:endParaRPr lang="en-US" sz="2000" i="1">
              <a:latin typeface="Comic Sans MS" panose="030F0702030302020204" charset="0"/>
              <a:cs typeface="Comic Sans MS" panose="030F0702030302020204" charset="0"/>
            </a:endParaRPr>
          </a:p>
          <a:p>
            <a:pPr algn="ctr"/>
            <a:r>
              <a:rPr lang="en-US" sz="2000" i="1">
                <a:latin typeface="Comic Sans MS" panose="030F0702030302020204" charset="0"/>
                <a:cs typeface="Comic Sans MS" panose="030F0702030302020204" charset="0"/>
              </a:rPr>
              <a:t>  - Independent Variable (x): The variable with respect to which differentiation occurs.</a:t>
            </a:r>
          </a:p>
          <a:p>
            <a:pPr algn="ctr"/>
            <a:endParaRPr lang="en-US" sz="2000" i="1">
              <a:latin typeface="Comic Sans MS" panose="030F0702030302020204" charset="0"/>
              <a:cs typeface="Comic Sans MS" panose="030F0702030302020204" charset="0"/>
            </a:endParaRPr>
          </a:p>
          <a:p>
            <a:pPr algn="ctr"/>
            <a:r>
              <a:rPr lang="en-US" sz="2000" i="1">
                <a:latin typeface="Comic Sans MS" panose="030F0702030302020204" charset="0"/>
                <a:cs typeface="Comic Sans MS" panose="030F0702030302020204" charset="0"/>
              </a:rPr>
              <a:t>   Derivatives: Express how the dependent variable changes concerning the independent variable.</a:t>
            </a:r>
          </a:p>
          <a:p>
            <a:pPr algn="ctr"/>
            <a:endParaRPr lang="en-US" sz="2000" i="1">
              <a:latin typeface="Comic Sans MS" panose="030F0702030302020204" charset="0"/>
              <a:cs typeface="Comic Sans MS" panose="030F0702030302020204" charset="0"/>
            </a:endParaRPr>
          </a:p>
          <a:p>
            <a:pPr algn="ctr"/>
            <a:endParaRPr lang="en-US" sz="2000" i="1">
              <a:latin typeface="Comic Sans MS" panose="030F0702030302020204" charset="0"/>
              <a:cs typeface="Comic Sans MS" panose="030F0702030302020204" charset="0"/>
            </a:endParaRPr>
          </a:p>
          <a:p>
            <a:pPr algn="ctr"/>
            <a:r>
              <a:rPr lang="en-US" sz="2000" i="1">
                <a:latin typeface="Comic Sans MS" panose="030F0702030302020204" charset="0"/>
                <a:cs typeface="Comic Sans MS" panose="030F0702030302020204" charset="0"/>
              </a:rPr>
              <a:t> </a:t>
            </a:r>
            <a:r>
              <a:rPr lang="en-US" sz="2800" b="1" i="1">
                <a:latin typeface="Comic Sans MS" panose="030F0702030302020204" charset="0"/>
                <a:cs typeface="Comic Sans MS" panose="030F0702030302020204" charset="0"/>
              </a:rPr>
              <a:t>Order of ODEs</a:t>
            </a:r>
          </a:p>
          <a:p>
            <a:pPr algn="ctr"/>
            <a:endParaRPr lang="en-US" sz="2800" b="1" i="1">
              <a:latin typeface="Comic Sans MS" panose="030F0702030302020204" charset="0"/>
              <a:cs typeface="Comic Sans MS" panose="030F0702030302020204" charset="0"/>
            </a:endParaRPr>
          </a:p>
          <a:p>
            <a:pPr algn="ctr"/>
            <a:r>
              <a:rPr lang="en-US" sz="2000" i="1">
                <a:latin typeface="Comic Sans MS" panose="030F0702030302020204" charset="0"/>
                <a:cs typeface="Comic Sans MS" panose="030F0702030302020204" charset="0"/>
              </a:rPr>
              <a:t>  - First-Order ODEs: Involves only the first derivative of the unknown function.</a:t>
            </a:r>
          </a:p>
          <a:p>
            <a:pPr algn="ctr"/>
            <a:r>
              <a:rPr lang="en-US" sz="2000">
                <a:latin typeface="Comic Sans MS" panose="030F0702030302020204" charset="0"/>
                <a:cs typeface="Comic Sans MS" panose="030F0702030302020204" charset="0"/>
                <a:sym typeface="+mn-ea"/>
              </a:rPr>
              <a:t>dy/dx = 2x - 3y</a:t>
            </a:r>
            <a:endParaRPr lang="en-US" sz="2000" i="1">
              <a:latin typeface="Comic Sans MS" panose="030F0702030302020204" charset="0"/>
              <a:cs typeface="Comic Sans MS" panose="030F0702030302020204" charset="0"/>
            </a:endParaRPr>
          </a:p>
          <a:p>
            <a:pPr algn="ctr"/>
            <a:endParaRPr lang="en-US" sz="2000" i="1">
              <a:latin typeface="Comic Sans MS" panose="030F0702030302020204" charset="0"/>
              <a:cs typeface="Comic Sans MS" panose="030F0702030302020204" charset="0"/>
            </a:endParaRPr>
          </a:p>
          <a:p>
            <a:pPr algn="ctr"/>
            <a:r>
              <a:rPr lang="en-US" sz="2000" i="1">
                <a:latin typeface="Comic Sans MS" panose="030F0702030302020204" charset="0"/>
                <a:cs typeface="Comic Sans MS" panose="030F0702030302020204" charset="0"/>
              </a:rPr>
              <a:t>  - Second-Order ODEs: Involves up to the second derivative, and so on. </a:t>
            </a:r>
          </a:p>
          <a:p>
            <a:pPr algn="ctr"/>
            <a:r>
              <a:rPr lang="en-US" sz="2000">
                <a:latin typeface="Comic Sans MS" panose="030F0702030302020204" charset="0"/>
                <a:cs typeface="Comic Sans MS" panose="030F0702030302020204" charset="0"/>
                <a:sym typeface="+mn-ea"/>
              </a:rPr>
              <a:t>d^2y/dx^2 + 3(dy/dx) + 2y = 0</a:t>
            </a:r>
            <a:endParaRPr lang="en-US" sz="2000" i="1">
              <a:latin typeface="Comic Sans MS" panose="030F0702030302020204" charset="0"/>
              <a:cs typeface="Comic Sans MS" panose="030F070203030202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3818255" y="671195"/>
            <a:ext cx="7315200" cy="706755"/>
          </a:xfrm>
          <a:prstGeom prst="rect">
            <a:avLst/>
          </a:prstGeom>
          <a:noFill/>
        </p:spPr>
        <p:txBody>
          <a:bodyPr wrap="square" rtlCol="0" anchor="t">
            <a:spAutoFit/>
          </a:bodyPr>
          <a:lstStyle/>
          <a:p>
            <a:pPr algn="ctr"/>
            <a:r>
              <a:rPr lang="en-US" sz="4000" b="1">
                <a:latin typeface="Comic Sans MS" panose="030F0702030302020204" charset="0"/>
                <a:cs typeface="Comic Sans MS" panose="030F0702030302020204" charset="0"/>
              </a:rPr>
              <a:t>Solving Examples</a:t>
            </a:r>
          </a:p>
        </p:txBody>
      </p:sp>
      <p:sp>
        <p:nvSpPr>
          <p:cNvPr id="3" name="Text Box 2"/>
          <p:cNvSpPr txBox="1"/>
          <p:nvPr/>
        </p:nvSpPr>
        <p:spPr>
          <a:xfrm>
            <a:off x="226060" y="2367280"/>
            <a:ext cx="14404340" cy="5312410"/>
          </a:xfrm>
          <a:prstGeom prst="rect">
            <a:avLst/>
          </a:prstGeom>
          <a:noFill/>
        </p:spPr>
        <p:txBody>
          <a:bodyPr wrap="square" rtlCol="0" anchor="t">
            <a:noAutofit/>
          </a:bodyPr>
          <a:lstStyle/>
          <a:p>
            <a:pPr algn="l"/>
            <a:r>
              <a:rPr lang="en-US" sz="4000">
                <a:latin typeface="Comic Sans MS" panose="030F0702030302020204" charset="0"/>
                <a:cs typeface="Comic Sans MS" panose="030F0702030302020204" charset="0"/>
              </a:rPr>
              <a:t>1. F =ma</a:t>
            </a:r>
          </a:p>
          <a:p>
            <a:pPr algn="l"/>
            <a:endParaRPr lang="en-US" sz="4000">
              <a:latin typeface="Comic Sans MS" panose="030F0702030302020204" charset="0"/>
              <a:cs typeface="Comic Sans MS" panose="030F0702030302020204" charset="0"/>
            </a:endParaRPr>
          </a:p>
          <a:p>
            <a:pPr algn="l"/>
            <a:r>
              <a:rPr lang="en-US" sz="4000">
                <a:latin typeface="Comic Sans MS" panose="030F0702030302020204" charset="0"/>
                <a:cs typeface="Comic Sans MS" panose="030F0702030302020204" charset="0"/>
              </a:rPr>
              <a:t>2. s(t) = 3t^2 + 2t + 1</a:t>
            </a:r>
          </a:p>
          <a:p>
            <a:pPr algn="l"/>
            <a:endParaRPr lang="en-US" sz="4000">
              <a:latin typeface="Comic Sans MS" panose="030F0702030302020204" charset="0"/>
              <a:cs typeface="Comic Sans MS" panose="030F0702030302020204" charset="0"/>
            </a:endParaRPr>
          </a:p>
          <a:p>
            <a:pPr algn="l"/>
            <a:r>
              <a:rPr lang="en-US" sz="4000">
                <a:latin typeface="Comic Sans MS" panose="030F0702030302020204" charset="0"/>
                <a:cs typeface="Comic Sans MS" panose="030F0702030302020204" charset="0"/>
              </a:rPr>
              <a:t>3. Does x = e^3t satisfy d^3x/dt^3 - 9d^2x/dt^2 = 0</a:t>
            </a:r>
          </a:p>
          <a:p>
            <a:pPr algn="l"/>
            <a:endParaRPr lang="en-US" sz="4000">
              <a:latin typeface="Comic Sans MS" panose="030F0702030302020204" charset="0"/>
              <a:cs typeface="Comic Sans MS" panose="030F0702030302020204" charset="0"/>
            </a:endParaRPr>
          </a:p>
          <a:p>
            <a:pPr algn="l"/>
            <a:r>
              <a:rPr lang="en-US" sz="4000">
                <a:latin typeface="Comic Sans MS" panose="030F0702030302020204" charset="0"/>
                <a:cs typeface="Comic Sans MS" panose="030F0702030302020204" charset="0"/>
              </a:rPr>
              <a:t>4. d^2x/dt^2 = 3t +1 at init point x(0) =2</a:t>
            </a:r>
          </a:p>
          <a:p>
            <a:pPr marL="1828800" lvl="4" indent="457200" algn="l"/>
            <a:r>
              <a:rPr lang="en-US" sz="4000">
                <a:latin typeface="Comic Sans MS" panose="030F0702030302020204" charset="0"/>
                <a:cs typeface="Comic Sans MS" panose="030F0702030302020204" charset="0"/>
              </a:rPr>
              <a:t>x’(0)=3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271780" y="0"/>
            <a:ext cx="14630400" cy="3971925"/>
          </a:xfrm>
          <a:prstGeom prst="rect">
            <a:avLst/>
          </a:prstGeom>
          <a:noFill/>
        </p:spPr>
        <p:txBody>
          <a:bodyPr wrap="square" rtlCol="0" anchor="ctr" anchorCtr="0">
            <a:noAutofit/>
          </a:bodyPr>
          <a:lstStyle/>
          <a:p>
            <a:pPr lvl="1" algn="ctr"/>
            <a:r>
              <a:rPr lang="en-US" sz="2800" b="1" dirty="0">
                <a:solidFill>
                  <a:srgbClr val="101014"/>
                </a:solidFill>
                <a:latin typeface="Playfair Display" pitchFamily="34" charset="0"/>
                <a:ea typeface="Playfair Display" pitchFamily="34" charset="-122"/>
                <a:cs typeface="Playfair Display" pitchFamily="34" charset="-120"/>
                <a:sym typeface="+mn-ea"/>
              </a:rPr>
              <a:t>Understanding Differential Equations with Euler &amp; Runge-Kutta Methods.</a:t>
            </a:r>
          </a:p>
          <a:p>
            <a:pPr lvl="1" algn="ctr"/>
            <a:endParaRPr lang="en-US" sz="2000" b="1" dirty="0">
              <a:solidFill>
                <a:srgbClr val="101014"/>
              </a:solidFill>
              <a:latin typeface="Playfair Display" pitchFamily="34" charset="0"/>
              <a:ea typeface="Playfair Display" pitchFamily="34" charset="-122"/>
              <a:cs typeface="Playfair Display" pitchFamily="34" charset="-120"/>
              <a:sym typeface="+mn-ea"/>
            </a:endParaRPr>
          </a:p>
          <a:p>
            <a:pPr lvl="1" algn="ctr"/>
            <a:r>
              <a:rPr lang="en-US" sz="1600" dirty="0">
                <a:solidFill>
                  <a:srgbClr val="101014"/>
                </a:solidFill>
                <a:latin typeface="Playfair Display" pitchFamily="34" charset="0"/>
                <a:ea typeface="Playfair Display" pitchFamily="34" charset="-122"/>
                <a:cs typeface="Playfair Display" pitchFamily="34" charset="-120"/>
                <a:sym typeface="+mn-ea"/>
              </a:rPr>
              <a:t>In the world of Differential Equations, Euler and Runge-Kutta methods play a crucial role in making complex problems simpler.</a:t>
            </a:r>
          </a:p>
          <a:p>
            <a:pPr lvl="1" algn="ctr"/>
            <a:endParaRPr lang="en-US" sz="1600" dirty="0">
              <a:solidFill>
                <a:srgbClr val="101014"/>
              </a:solidFill>
              <a:latin typeface="Playfair Display" pitchFamily="34" charset="0"/>
              <a:ea typeface="Playfair Display" pitchFamily="34" charset="-122"/>
              <a:cs typeface="Playfair Display" pitchFamily="34" charset="-120"/>
              <a:sym typeface="+mn-ea"/>
            </a:endParaRPr>
          </a:p>
          <a:p>
            <a:pPr lvl="1" algn="ctr"/>
            <a:r>
              <a:rPr lang="en-US" sz="1600" dirty="0">
                <a:solidFill>
                  <a:srgbClr val="101014"/>
                </a:solidFill>
                <a:latin typeface="Playfair Display" pitchFamily="34" charset="0"/>
                <a:ea typeface="Playfair Display" pitchFamily="34" charset="-122"/>
                <a:cs typeface="Playfair Display" pitchFamily="34" charset="-120"/>
                <a:sym typeface="+mn-ea"/>
              </a:rPr>
              <a:t>Think of Euler's method like taking small, straightforward steps, offering quick insights. On the other hand, Runge-Kutta adds finesse with its higher accuracy, creating a more precise solution. Together, they form a powerful duo, allowing us to explore a variety of scenarios with ease.</a:t>
            </a:r>
          </a:p>
          <a:p>
            <a:pPr lvl="1" algn="ctr"/>
            <a:endParaRPr lang="en-US" sz="1600" dirty="0">
              <a:solidFill>
                <a:srgbClr val="101014"/>
              </a:solidFill>
              <a:latin typeface="Playfair Display" pitchFamily="34" charset="0"/>
              <a:ea typeface="Playfair Display" pitchFamily="34" charset="-122"/>
              <a:cs typeface="Playfair Display" pitchFamily="34" charset="-120"/>
              <a:sym typeface="+mn-ea"/>
            </a:endParaRPr>
          </a:p>
          <a:p>
            <a:pPr lvl="1" algn="ctr"/>
            <a:r>
              <a:rPr lang="en-US" sz="1600" dirty="0">
                <a:solidFill>
                  <a:srgbClr val="101014"/>
                </a:solidFill>
                <a:latin typeface="Playfair Display" pitchFamily="34" charset="0"/>
                <a:ea typeface="Playfair Display" pitchFamily="34" charset="-122"/>
                <a:cs typeface="Playfair Display" pitchFamily="34" charset="-120"/>
                <a:sym typeface="+mn-ea"/>
              </a:rPr>
              <a:t>Euler's simplicity gives us quick answers, while Runge-Kutta's accuracy ensures we get the right picture. These methods are like tools that help us uncover the hidden stories in Differential Equations. By working together, they provide a balanced approach, turning complicated problems into solvable puzzles for real-world issues.</a:t>
            </a:r>
          </a:p>
        </p:txBody>
      </p:sp>
      <p:pic>
        <p:nvPicPr>
          <p:cNvPr id="3" name="Picture 2" descr="20231215_164751000_iOS"/>
          <p:cNvPicPr>
            <a:picLocks noChangeAspect="1"/>
          </p:cNvPicPr>
          <p:nvPr/>
        </p:nvPicPr>
        <p:blipFill>
          <a:blip r:embed="rId2"/>
          <a:stretch>
            <a:fillRect/>
          </a:stretch>
        </p:blipFill>
        <p:spPr>
          <a:xfrm>
            <a:off x="148590" y="3602990"/>
            <a:ext cx="3720465" cy="4554855"/>
          </a:xfrm>
          <a:prstGeom prst="rect">
            <a:avLst/>
          </a:prstGeom>
        </p:spPr>
      </p:pic>
      <p:pic>
        <p:nvPicPr>
          <p:cNvPr id="4" name="Picture 3" descr="20231215_171042000_iOS"/>
          <p:cNvPicPr>
            <a:picLocks noChangeAspect="1"/>
          </p:cNvPicPr>
          <p:nvPr/>
        </p:nvPicPr>
        <p:blipFill>
          <a:blip r:embed="rId3"/>
          <a:stretch>
            <a:fillRect/>
          </a:stretch>
        </p:blipFill>
        <p:spPr>
          <a:xfrm>
            <a:off x="3869055" y="3602990"/>
            <a:ext cx="4074160" cy="4555490"/>
          </a:xfrm>
          <a:prstGeom prst="rect">
            <a:avLst/>
          </a:prstGeom>
        </p:spPr>
      </p:pic>
      <p:pic>
        <p:nvPicPr>
          <p:cNvPr id="5" name="Picture 4" descr="20231215_165011000_iOS"/>
          <p:cNvPicPr>
            <a:picLocks noChangeAspect="1"/>
          </p:cNvPicPr>
          <p:nvPr/>
        </p:nvPicPr>
        <p:blipFill>
          <a:blip r:embed="rId4"/>
          <a:stretch>
            <a:fillRect/>
          </a:stretch>
        </p:blipFill>
        <p:spPr>
          <a:xfrm>
            <a:off x="7932420" y="3602990"/>
            <a:ext cx="3393440" cy="4641850"/>
          </a:xfrm>
          <a:prstGeom prst="rect">
            <a:avLst/>
          </a:prstGeom>
        </p:spPr>
      </p:pic>
      <p:pic>
        <p:nvPicPr>
          <p:cNvPr id="7" name="Picture 6" descr="20231215_165408000_iOS"/>
          <p:cNvPicPr>
            <a:picLocks noChangeAspect="1"/>
          </p:cNvPicPr>
          <p:nvPr/>
        </p:nvPicPr>
        <p:blipFill>
          <a:blip r:embed="rId5"/>
          <a:stretch>
            <a:fillRect/>
          </a:stretch>
        </p:blipFill>
        <p:spPr>
          <a:xfrm>
            <a:off x="11402695" y="3602990"/>
            <a:ext cx="3227705" cy="46266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20231215_165227000_iOS"/>
          <p:cNvPicPr>
            <a:picLocks noChangeAspect="1"/>
          </p:cNvPicPr>
          <p:nvPr/>
        </p:nvPicPr>
        <p:blipFill>
          <a:blip r:embed="rId2"/>
          <a:stretch>
            <a:fillRect/>
          </a:stretch>
        </p:blipFill>
        <p:spPr>
          <a:xfrm>
            <a:off x="423545" y="1353185"/>
            <a:ext cx="3832225" cy="5647055"/>
          </a:xfrm>
          <a:prstGeom prst="rect">
            <a:avLst/>
          </a:prstGeom>
        </p:spPr>
      </p:pic>
      <p:pic>
        <p:nvPicPr>
          <p:cNvPr id="3" name="Picture 2" descr="20231215_165549000_iOS"/>
          <p:cNvPicPr>
            <a:picLocks noChangeAspect="1"/>
          </p:cNvPicPr>
          <p:nvPr/>
        </p:nvPicPr>
        <p:blipFill>
          <a:blip r:embed="rId3"/>
          <a:stretch>
            <a:fillRect/>
          </a:stretch>
        </p:blipFill>
        <p:spPr>
          <a:xfrm>
            <a:off x="5346700" y="1353185"/>
            <a:ext cx="3888740" cy="5615305"/>
          </a:xfrm>
          <a:prstGeom prst="rect">
            <a:avLst/>
          </a:prstGeom>
        </p:spPr>
      </p:pic>
      <p:pic>
        <p:nvPicPr>
          <p:cNvPr id="4" name="Picture 3" descr="20231215_165556000_iOS"/>
          <p:cNvPicPr>
            <a:picLocks noChangeAspect="1"/>
          </p:cNvPicPr>
          <p:nvPr/>
        </p:nvPicPr>
        <p:blipFill>
          <a:blip r:embed="rId4"/>
          <a:stretch>
            <a:fillRect/>
          </a:stretch>
        </p:blipFill>
        <p:spPr>
          <a:xfrm>
            <a:off x="9954895" y="1413510"/>
            <a:ext cx="4305300" cy="55753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5">
      <a:dk1>
        <a:srgbClr val="000000"/>
      </a:dk1>
      <a:lt1>
        <a:srgbClr val="FFFFFF"/>
      </a:lt1>
      <a:dk2>
        <a:srgbClr val="2D3847"/>
      </a:dk2>
      <a:lt2>
        <a:srgbClr val="E7E6E6"/>
      </a:lt2>
      <a:accent1>
        <a:srgbClr val="5F63F2"/>
      </a:accent1>
      <a:accent2>
        <a:srgbClr val="20C997"/>
      </a:accent2>
      <a:accent3>
        <a:srgbClr val="FF69A5"/>
      </a:accent3>
      <a:accent4>
        <a:srgbClr val="F9DC5C"/>
      </a:accent4>
      <a:accent5>
        <a:srgbClr val="0FA3B1"/>
      </a:accent5>
      <a:accent6>
        <a:srgbClr val="FF4D4F"/>
      </a:accent6>
      <a:hlink>
        <a:srgbClr val="0563C1"/>
      </a:hlink>
      <a:folHlink>
        <a:srgbClr val="954F72"/>
      </a:folHlink>
    </a:clrScheme>
    <a:fontScheme name="Single item (KPI DASHBOARD)">
      <a:majorFont>
        <a:latin typeface="Inter SemiBold"/>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1">
              <a:lumMod val="65000"/>
              <a:alpha val="50000"/>
            </a:schemeClr>
          </a:solidFill>
          <a:prstDash val="dash"/>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6959</Words>
  <Application>Microsoft Office PowerPoint</Application>
  <PresentationFormat>Custom</PresentationFormat>
  <Paragraphs>239</Paragraphs>
  <Slides>15</Slides>
  <Notes>7</Notes>
  <HiddenSlides>0</HiddenSlides>
  <MMClips>0</MMClips>
  <ScaleCrop>false</ScaleCrop>
  <HeadingPairs>
    <vt:vector size="4" baseType="variant">
      <vt:variant>
        <vt:lpstr>Theme</vt:lpstr>
      </vt:variant>
      <vt:variant>
        <vt:i4>2</vt:i4>
      </vt:variant>
      <vt:variant>
        <vt:lpstr>Slide Titles</vt:lpstr>
      </vt:variant>
      <vt:variant>
        <vt:i4>15</vt:i4>
      </vt:variant>
    </vt:vector>
  </HeadingPairs>
  <TitlesOfParts>
    <vt:vector size="17" baseType="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DC</cp:lastModifiedBy>
  <cp:revision>42</cp:revision>
  <dcterms:created xsi:type="dcterms:W3CDTF">2023-12-14T16:11:00Z</dcterms:created>
  <dcterms:modified xsi:type="dcterms:W3CDTF">2023-12-29T23:24:36Z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45AAF374710B40AC9BDE1D1FB0F875E2_12</vt:lpwstr>
  </property>
  <property fmtid="{D5CDD505-2E9C-101B-9397-08002B2CF9AE}" pid="3" name="KSOProductBuildVer">
    <vt:lpwstr>1033-12.2.0.13359</vt:lpwstr>
  </property>
</Properties>
</file>